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D51ADE6A-740E-44AE-83CC-AE7238B6C88D}"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b="def" i="def"/>
      <a:tcStyle>
        <a:tcBdr/>
        <a:fill>
          <a:solidFill>
            <a:srgbClr val="EBEC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BBFC77FB-9ED0-4EC9-95AA-A1379042E648}"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b="def" i="def"/>
      <a:tcStyle>
        <a:tcBdr/>
        <a:fill>
          <a:solidFill>
            <a:srgbClr val="EBECED"/>
          </a:solidFill>
        </a:fill>
      </a:tcStyle>
    </a:band2H>
    <a:firstCol>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4C3C2611-4C71-4FC5-86AE-919BDF0F9419}" styleName="">
    <a:tblBg/>
    <a:wholeTbl>
      <a:tcTxStyle b="def" i="def">
        <a:fontRef idx="minor">
          <a:srgbClr val="000000"/>
        </a:fontRef>
        <a:srgbClr val="000000"/>
      </a:tcTxStyle>
      <a:tcStyle>
        <a:tcBdr>
          <a:left>
            <a:ln w="4445" cap="flat">
              <a:solidFill>
                <a:srgbClr val="000000"/>
              </a:solidFill>
              <a:prstDash val="solid"/>
              <a:miter lim="400000"/>
            </a:ln>
          </a:left>
          <a:right>
            <a:ln w="4445" cap="flat">
              <a:solidFill>
                <a:srgbClr val="000000"/>
              </a:solidFill>
              <a:prstDash val="solid"/>
              <a:miter lim="400000"/>
            </a:ln>
          </a:right>
          <a:top>
            <a:ln w="4445" cap="flat">
              <a:solidFill>
                <a:srgbClr val="000000"/>
              </a:solidFill>
              <a:prstDash val="solid"/>
              <a:miter lim="400000"/>
            </a:ln>
          </a:top>
          <a:bottom>
            <a:ln w="4445" cap="flat">
              <a:solidFill>
                <a:srgbClr val="000000"/>
              </a:solidFill>
              <a:prstDash val="solid"/>
              <a:miter lim="400000"/>
            </a:ln>
          </a:bottom>
          <a:insideH>
            <a:ln w="4445" cap="flat">
              <a:solidFill>
                <a:srgbClr val="000000"/>
              </a:solidFill>
              <a:prstDash val="solid"/>
              <a:miter lim="400000"/>
            </a:ln>
          </a:insideH>
          <a:insideV>
            <a:ln w="4445" cap="flat">
              <a:solidFill>
                <a:srgbClr val="000000"/>
              </a:solidFill>
              <a:prstDash val="solid"/>
              <a:miter lim="400000"/>
            </a:ln>
          </a:insideV>
        </a:tcBdr>
        <a:fill>
          <a:noFill/>
        </a:fill>
      </a:tcStyle>
    </a:wholeTbl>
    <a:band2H>
      <a:tcTxStyle b="def" i="def"/>
      <a:tcStyle>
        <a:tcBdr/>
        <a:fill>
          <a:solidFill>
            <a:srgbClr val="F5F5F5"/>
          </a:solidFill>
        </a:fill>
      </a:tcStyle>
    </a:band2H>
    <a:firstCol>
      <a:tcTxStyle b="def" i="def">
        <a:fontRef idx="minor">
          <a:srgbClr val="000000"/>
        </a:fontRef>
        <a:srgbClr val="000000"/>
      </a:tcTxStyle>
      <a:tcStyle>
        <a:tcBdr>
          <a:left>
            <a:ln w="4445" cap="flat">
              <a:solidFill>
                <a:srgbClr val="000000"/>
              </a:solidFill>
              <a:prstDash val="solid"/>
              <a:miter lim="400000"/>
            </a:ln>
          </a:left>
          <a:right>
            <a:ln w="9525" cap="flat">
              <a:solidFill>
                <a:srgbClr val="000000"/>
              </a:solidFill>
              <a:prstDash val="solid"/>
              <a:miter lim="400000"/>
            </a:ln>
          </a:right>
          <a:top>
            <a:ln w="4445" cap="flat">
              <a:solidFill>
                <a:srgbClr val="000000"/>
              </a:solidFill>
              <a:prstDash val="solid"/>
              <a:miter lim="400000"/>
            </a:ln>
          </a:top>
          <a:bottom>
            <a:ln w="4445" cap="flat">
              <a:solidFill>
                <a:srgbClr val="000000"/>
              </a:solidFill>
              <a:prstDash val="solid"/>
              <a:miter lim="400000"/>
            </a:ln>
          </a:bottom>
          <a:insideH>
            <a:ln w="4445" cap="flat">
              <a:solidFill>
                <a:srgbClr val="000000"/>
              </a:solidFill>
              <a:prstDash val="solid"/>
              <a:miter lim="400000"/>
            </a:ln>
          </a:insideH>
          <a:insideV>
            <a:ln w="4445" cap="flat">
              <a:solidFill>
                <a:srgbClr val="000000"/>
              </a:solidFill>
              <a:prstDash val="solid"/>
              <a:miter lim="400000"/>
            </a:ln>
          </a:insideV>
        </a:tcBdr>
        <a:fill>
          <a:solidFill>
            <a:srgbClr val="DCDCDC"/>
          </a:solidFill>
        </a:fill>
      </a:tcStyle>
    </a:firstCol>
    <a:lastRow>
      <a:tcTxStyle b="def" i="def">
        <a:fontRef idx="minor">
          <a:srgbClr val="000000"/>
        </a:fontRef>
        <a:srgbClr val="000000"/>
      </a:tcTxStyle>
      <a:tcStyle>
        <a:tcBdr>
          <a:left>
            <a:ln w="4445" cap="flat">
              <a:solidFill>
                <a:srgbClr val="000000"/>
              </a:solidFill>
              <a:prstDash val="solid"/>
              <a:miter lim="400000"/>
            </a:ln>
          </a:left>
          <a:right>
            <a:ln w="4445" cap="flat">
              <a:solidFill>
                <a:srgbClr val="000000"/>
              </a:solidFill>
              <a:prstDash val="solid"/>
              <a:miter lim="400000"/>
            </a:ln>
          </a:right>
          <a:top>
            <a:ln w="9525" cap="flat">
              <a:solidFill>
                <a:srgbClr val="000000"/>
              </a:solidFill>
              <a:prstDash val="solid"/>
              <a:miter lim="400000"/>
            </a:ln>
          </a:top>
          <a:bottom>
            <a:ln w="4445" cap="flat">
              <a:solidFill>
                <a:srgbClr val="000000"/>
              </a:solidFill>
              <a:prstDash val="solid"/>
              <a:miter lim="400000"/>
            </a:ln>
          </a:bottom>
          <a:insideH>
            <a:ln w="4445" cap="flat">
              <a:solidFill>
                <a:srgbClr val="000000"/>
              </a:solidFill>
              <a:prstDash val="solid"/>
              <a:miter lim="400000"/>
            </a:ln>
          </a:insideH>
          <a:insideV>
            <a:ln w="4445" cap="flat">
              <a:solidFill>
                <a:srgbClr val="000000"/>
              </a:solidFill>
              <a:prstDash val="solid"/>
              <a:miter lim="400000"/>
            </a:ln>
          </a:insideV>
        </a:tcBdr>
        <a:fill>
          <a:noFill/>
        </a:fill>
      </a:tcStyle>
    </a:lastRow>
    <a:firstRow>
      <a:tcTxStyle b="def" i="def">
        <a:fontRef idx="minor">
          <a:srgbClr val="000000"/>
        </a:fontRef>
        <a:srgbClr val="000000"/>
      </a:tcTxStyle>
      <a:tcStyle>
        <a:tcBdr>
          <a:left>
            <a:ln w="4445" cap="flat">
              <a:solidFill>
                <a:srgbClr val="000000"/>
              </a:solidFill>
              <a:prstDash val="solid"/>
              <a:miter lim="400000"/>
            </a:ln>
          </a:left>
          <a:right>
            <a:ln w="4445" cap="flat">
              <a:solidFill>
                <a:srgbClr val="000000"/>
              </a:solidFill>
              <a:prstDash val="solid"/>
              <a:miter lim="400000"/>
            </a:ln>
          </a:right>
          <a:top>
            <a:ln w="4445" cap="flat">
              <a:solidFill>
                <a:srgbClr val="000000"/>
              </a:solidFill>
              <a:prstDash val="solid"/>
              <a:miter lim="400000"/>
            </a:ln>
          </a:top>
          <a:bottom>
            <a:ln w="9525" cap="flat">
              <a:solidFill>
                <a:srgbClr val="000000"/>
              </a:solidFill>
              <a:prstDash val="solid"/>
              <a:miter lim="400000"/>
            </a:ln>
          </a:bottom>
          <a:insideH>
            <a:ln w="4445" cap="flat">
              <a:solidFill>
                <a:srgbClr val="000000"/>
              </a:solidFill>
              <a:prstDash val="solid"/>
              <a:miter lim="400000"/>
            </a:ln>
          </a:insideH>
          <a:insideV>
            <a:ln w="4445" cap="flat">
              <a:solidFill>
                <a:srgbClr val="000000"/>
              </a:solidFill>
              <a:prstDash val="solid"/>
              <a:miter lim="400000"/>
            </a:ln>
          </a:insideV>
        </a:tcBdr>
        <a:fill>
          <a:solidFill>
            <a:srgbClr val="BEC0B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n-lt"/>
        <a:ea typeface="+mn-ea"/>
        <a:cs typeface="+mn-cs"/>
        <a:sym typeface="Helvetica Neue"/>
      </a:defRPr>
    </a:lvl1pPr>
    <a:lvl2pPr indent="228600" defTabSz="457200" latinLnBrk="0">
      <a:lnSpc>
        <a:spcPct val="117999"/>
      </a:lnSpc>
      <a:defRPr sz="3000">
        <a:latin typeface="+mn-lt"/>
        <a:ea typeface="+mn-ea"/>
        <a:cs typeface="+mn-cs"/>
        <a:sym typeface="Helvetica Neue"/>
      </a:defRPr>
    </a:lvl2pPr>
    <a:lvl3pPr indent="457200" defTabSz="457200" latinLnBrk="0">
      <a:lnSpc>
        <a:spcPct val="117999"/>
      </a:lnSpc>
      <a:defRPr sz="3000">
        <a:latin typeface="+mn-lt"/>
        <a:ea typeface="+mn-ea"/>
        <a:cs typeface="+mn-cs"/>
        <a:sym typeface="Helvetica Neue"/>
      </a:defRPr>
    </a:lvl3pPr>
    <a:lvl4pPr indent="685800" defTabSz="457200" latinLnBrk="0">
      <a:lnSpc>
        <a:spcPct val="117999"/>
      </a:lnSpc>
      <a:defRPr sz="3000">
        <a:latin typeface="+mn-lt"/>
        <a:ea typeface="+mn-ea"/>
        <a:cs typeface="+mn-cs"/>
        <a:sym typeface="Helvetica Neue"/>
      </a:defRPr>
    </a:lvl4pPr>
    <a:lvl5pPr indent="914400" defTabSz="457200" latinLnBrk="0">
      <a:lnSpc>
        <a:spcPct val="117999"/>
      </a:lnSpc>
      <a:defRPr sz="3000">
        <a:latin typeface="+mn-lt"/>
        <a:ea typeface="+mn-ea"/>
        <a:cs typeface="+mn-cs"/>
        <a:sym typeface="Helvetica Neue"/>
      </a:defRPr>
    </a:lvl5pPr>
    <a:lvl6pPr indent="1143000" defTabSz="457200" latinLnBrk="0">
      <a:lnSpc>
        <a:spcPct val="117999"/>
      </a:lnSpc>
      <a:defRPr sz="3000">
        <a:latin typeface="+mn-lt"/>
        <a:ea typeface="+mn-ea"/>
        <a:cs typeface="+mn-cs"/>
        <a:sym typeface="Helvetica Neue"/>
      </a:defRPr>
    </a:lvl6pPr>
    <a:lvl7pPr indent="1371600" defTabSz="457200" latinLnBrk="0">
      <a:lnSpc>
        <a:spcPct val="117999"/>
      </a:lnSpc>
      <a:defRPr sz="3000">
        <a:latin typeface="+mn-lt"/>
        <a:ea typeface="+mn-ea"/>
        <a:cs typeface="+mn-cs"/>
        <a:sym typeface="Helvetica Neue"/>
      </a:defRPr>
    </a:lvl7pPr>
    <a:lvl8pPr indent="1600200" defTabSz="457200" latinLnBrk="0">
      <a:lnSpc>
        <a:spcPct val="117999"/>
      </a:lnSpc>
      <a:defRPr sz="3000">
        <a:latin typeface="+mn-lt"/>
        <a:ea typeface="+mn-ea"/>
        <a:cs typeface="+mn-cs"/>
        <a:sym typeface="Helvetica Neue"/>
      </a:defRPr>
    </a:lvl8pPr>
    <a:lvl9pPr indent="1828800" defTabSz="457200" latinLnBrk="0">
      <a:lnSpc>
        <a:spcPct val="117999"/>
      </a:lnSpc>
      <a:defRPr sz="30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700 Patienten nahmen an einer Studie zur Wirksamkeit eines neuen Medikament teils. 350 Personen waren in der Exp.gruppe (mit Medikament), 350 in der Kontrollgruppe (ohne Med.).Die Ergebnisse sieht man in der Tab.</a:t>
            </a:r>
          </a:p>
          <a:p>
            <a:pPr/>
          </a:p>
          <a:p>
            <a:pPr/>
            <a:r>
              <a:t>Sieht so aus, als ob das Medikament nützlich ist - wenn man das Geschlecht des Patienten kennt. Aber kennt man das Geschlecht nicht, dann ist das Med. schädlich! Das ist doch Quatsch! Simpson’s Paradox.</a:t>
            </a:r>
          </a:p>
          <a:p>
            <a:pPr/>
          </a:p>
          <a:p>
            <a:pPr/>
            <a:r>
              <a:t>Aber was soll man jetzt tun? Einer Frau das Medikament verschreiben? Einem Mann? Einer Person unbekannten geschlechts? Soll die Krankenhaus mit der Gesamtbevölkerung das Medikament einsetzen?</a:t>
            </a:r>
          </a:p>
          <a:p>
            <a:pPr/>
          </a:p>
          <a:p>
            <a:pPr/>
            <a:r>
              <a:t>Die Antwort findet sich nicht der Tabelle, nicht in Stats.</a:t>
            </a:r>
          </a:p>
          <a:p>
            <a:pPr/>
            <a:r>
              <a:t>Um zu verstehen, ob das Medikament schädlich oder nützlich ist, müssen wir den Prozess, den kausalen Mechanismus hinter den Daten, der die Daten hat entstehen lassen, verstehen.</a:t>
            </a:r>
          </a:p>
          <a:p>
            <a:pPr/>
          </a:p>
          <a:p>
            <a:pPr/>
            <a:r>
              <a:t>Nehmen wir an, wir wüssten einen weiteren Fakt: Östrogen hat einen negativen (kausalen) Effekt auf das Überleben. Frauen haben daher eine schlechtere Überlebenschance als Männer, unabhängig vom Medikament.</a:t>
            </a:r>
          </a:p>
          <a:p>
            <a:pPr/>
            <a:r>
              <a:t>Daher ist der Grund, warum das Medikament schädlich aussieht, wenn wir einen zufälligen Patient wählen, dass diese Person meistens eine Frau ist, die ein schlechtere Prognose als der Durchschnitt hat.</a:t>
            </a:r>
          </a:p>
          <a:p>
            <a:pPr/>
          </a:p>
          <a:p>
            <a:pPr/>
            <a:r>
              <a:t>Um den Nutzen des Medikaments einzuschätzen, müssen wir also Patienten des gleichen Geschlechts vergleichen. Dadurch stellen wir sicher, dass der Unterschied in der Heilungsrate (zwischen denen, die das Medikament nehmen und denen, die nicht), nicht auf den Einfluss des Östrogens zurückzuführen ist.</a:t>
            </a:r>
          </a:p>
          <a:p>
            <a:pPr/>
          </a:p>
          <a:p>
            <a:pPr/>
            <a:r>
              <a:t>Fazit: Wir müssen die Teil-Daten (segregiert) betrachten. Ja, stratifizieren, kontrollieren, adjustieren, blocken.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Don: According to my model there are no other (common) causes of price.</a:t>
            </a:r>
          </a:p>
          <a:p>
            <a:pPr/>
          </a:p>
          <a:p>
            <a:pPr/>
            <a:r>
              <a:t>Angi: If your model was correct, then there would be no confounder effect. There is a confounder effect. Hence, your model is wrong.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Diese Art von Diagramm bezeichnet man auch als Kausaldiagramm oder DAG (Directed Acyclic Graph, gerichteter, azyklischer Graph).</a:t>
            </a:r>
          </a:p>
          <a:p>
            <a:pPr/>
            <a:r>
              <a:t>Jeder Pfeil (→; „Kante“) repräsentiert einen Kausaleinfluss; jedes Rechteck („Knoten“) eine Variable.</a:t>
            </a:r>
          </a:p>
          <a:p>
            <a:pPr/>
            <a:r>
              <a:t>Ein fehlender Pfeil repräsentiert einen nicht vorhandenen Kausaleinfluss.</a:t>
            </a:r>
          </a:p>
          <a:p>
            <a:pPr/>
            <a:r>
              <a:t>Als einen Pfad bezeichnet man die Verbindung über Pfeile zwischen zwei Variablen.</a:t>
            </a:r>
          </a:p>
          <a:p>
            <a:pPr/>
            <a:r>
              <a:t>Die Art (z. B. linear, exponenziell) und die Stärke des Zusammenhangs wird im DAG nicht spezifiziert; DAGs erlauben beliebige Arten des Zusammenhangs.</a:t>
            </a:r>
          </a:p>
          <a:p>
            <a:pPr/>
            <a:r>
              <a:t>In DAGs gibt es drei Arten von kausalen Strukturen: Ketten, Konfundierung („Gabeln“) und Auswahl-Verzerrung („Kollisionen“).</a:t>
            </a:r>
          </a:p>
          <a:p>
            <a:pPr/>
            <a:r>
              <a:t>Gebogene Kurven ohne Pfeilspitzen werden manchmal verwendet, um statistische Abhängigkeiten ohne Kausaleinfluss kenntlich zu machen. </a:t>
            </a:r>
          </a:p>
          <a:p>
            <a:pPr/>
            <a:r>
              <a:t>Ein DAG ist in dem Maße nützlich (valide), in dem er alle für den kausalen Effekt relevante Variablen beinhaltet.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Ohne ein theoretisches Modell sind Daten immer mehrdeutig.</a:t>
            </a:r>
          </a:p>
          <a:p>
            <a:pPr/>
            <a:r>
              <a:t>Die Statistik alleine kann uns nicht helfen.</a:t>
            </a:r>
          </a:p>
          <a:p>
            <a:pPr/>
            <a:r>
              <a:t>Nur eine gute Theorie oder ein Experiment ermöglicht zu überprüfen, ob ein bestimmter DAG zur Datenlage passt.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Eine Studie an n=492 Studierenden fand, dass IQ und Fleiss (gemessen mit dem Sauerschen Marathontest) negativ korreliert sind (r = -0.44)! </a:t>
            </a:r>
          </a:p>
          <a:p>
            <a:pPr/>
            <a:r>
              <a:t>Prof. Sauer verbürgt sich für die Qualität der Studie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p>
            <a:pPr/>
            <a:r>
              <a:t>Prof. Sauer untersucht dann die Daten der Replikationsstudie getrennt nach Studierenden vs. Nicht-Studierenden.</a:t>
            </a:r>
          </a:p>
          <a:p>
            <a:pPr/>
            <a:r>
              <a:t>Er findet in beiden Subgruppen einen starken negativen Zusammenhang, aber insgesamt einen Nullzusammenhang! Ist das denn die Möglichkeit!? Paradox?</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Stellen wir uns vor, in einer Studie untersuchen wir den Zusammenhang von Fleiß und Intelligenz von Studierenden (Nicht-Studierende sind nicht enthalten). </a:t>
            </a:r>
          </a:p>
          <a:p>
            <a:pPr/>
            <a:r>
              <a:t>Wir finden einen negativen Zusammenhang (in der Gruppe der Studierenden): Je größer die Intelligenz, desto geringer tendenziell der Fleiß!?</a:t>
            </a:r>
          </a:p>
          <a:p>
            <a:pPr/>
            <a:r>
              <a:t>In dem wir nur Studierende – und keine Nicht-Studierende –  untersuchen, haben wir die Population selektiv ausgewählt (stratifiziert). Der Zusammenhang von Intelligenz und Fleiß ist bedingt – abhängig vom Wert in der Variable Studium.</a:t>
            </a:r>
          </a:p>
          <a:p>
            <a:pPr/>
            <a:r>
              <a:t>Diese Konstellation mit der Variable Studium nennt man eine Kollision (bzw. Kollisionsvariable) oder Auswahlverzerrung.</a:t>
            </a:r>
          </a:p>
          <a:p>
            <a:pPr/>
            <a:r>
              <a:t>Die bedinge Abhängigkeit von Intelligenz und Fleiß ist eine Scheinkorrelation. Der Grund ist, dass Studierende sowohl in Fleiß als auch in Intelligenz höhere Werte aufweisen als Nicht-Studierende (Intelligenz und Fleiß sind die Ursachen für die Aufnahme eines Studiums, zumindest in diesem Modell).</a:t>
            </a:r>
          </a:p>
          <a:p>
            <a:pPr/>
            <a:r>
              <a:t>Begrenzt man die Stichprobe nicht auf Studierende, sondern nimmt man auch Nicht-Studierende in die Stichprobe auf, so verschwindet der Zusammenhang von Intelligenz und Fleiß, was die echte Kausalstruktur korrekt widerspiegelt.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p>
            <a:pPr/>
            <a:r>
              <a:t>gegeben: bedingt auf, abhängig von, kontrolliert, adjustiert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p:nvPr>
            <p:ph type="sldImg"/>
          </p:nvPr>
        </p:nvSpPr>
        <p:spPr>
          <a:prstGeom prst="rect">
            <a:avLst/>
          </a:prstGeom>
        </p:spPr>
        <p:txBody>
          <a:bodyPr/>
          <a:lstStyle/>
          <a:p>
            <a:pPr/>
          </a:p>
        </p:txBody>
      </p:sp>
      <p:sp>
        <p:nvSpPr>
          <p:cNvPr id="789" name="Shape 789"/>
          <p:cNvSpPr/>
          <p:nvPr>
            <p:ph type="body" sz="quarter" idx="1"/>
          </p:nvPr>
        </p:nvSpPr>
        <p:spPr>
          <a:prstGeom prst="rect">
            <a:avLst/>
          </a:prstGeom>
        </p:spPr>
        <p:txBody>
          <a:bodyPr/>
          <a:lstStyle/>
          <a:p>
            <a:pPr/>
            <a:r>
              <a:t>Bedingt man (z. B. durch Stratifizierung) nach einer Variablen C, so taucht in diesem Fall eine Scheinabhängigkeit zwischen X und Y auf: Die Verzerrung durch Kollision (engl. Collider bias).</a:t>
            </a:r>
          </a:p>
          <a:p>
            <a:pPr/>
            <a:r>
              <a:t>Diese Abhängigkeit (z. B. Korrelation) zwischen X und Y basiert nicht auf eine Kausalbeziehung von X und 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a:r>
              <a:t>dag {</a:t>
            </a:r>
          </a:p>
          <a:p>
            <a:pPr/>
            <a:r>
              <a:t>bb="-2.865,-5.146,2.956,4.896"</a:t>
            </a:r>
          </a:p>
          <a:p>
            <a:pPr/>
            <a:r>
              <a:t>U [pos="2.456,-0.958"]</a:t>
            </a:r>
          </a:p>
          <a:p>
            <a:pPr/>
            <a:r>
              <a:t>X [pos="-2.365,-4.309"]</a:t>
            </a:r>
          </a:p>
          <a:p>
            <a:pPr/>
            <a:r>
              <a:t>Y [pos="-0.271,4.059"]</a:t>
            </a:r>
          </a:p>
          <a:p>
            <a:pPr/>
            <a:r>
              <a:t>Z1 [pos="-0.491,-1.925"]</a:t>
            </a:r>
          </a:p>
          <a:p>
            <a:pPr/>
            <a:r>
              <a:t>Z2 [pos="-0.915,1.269"]</a:t>
            </a:r>
          </a:p>
          <a:p>
            <a:pPr/>
            <a:r>
              <a:t>Z3 [pos="1.713,1.984"]</a:t>
            </a:r>
          </a:p>
          <a:p>
            <a:pPr/>
            <a:r>
              <a:t>U -&gt; Z1</a:t>
            </a:r>
          </a:p>
          <a:p>
            <a:pPr/>
            <a:r>
              <a:t>U -&gt; Z3</a:t>
            </a:r>
          </a:p>
          <a:p>
            <a:pPr/>
            <a:r>
              <a:t>X -&gt; Z1</a:t>
            </a:r>
          </a:p>
          <a:p>
            <a:pPr/>
            <a:r>
              <a:t>Z2 -&gt; Y</a:t>
            </a:r>
          </a:p>
          <a:p>
            <a:pPr/>
            <a:r>
              <a:t>Z2 -&gt; Z1</a:t>
            </a:r>
          </a:p>
          <a:p>
            <a:pPr/>
            <a:r>
              <a:t>Z2 -&gt; Z3</a:t>
            </a:r>
          </a:p>
          <a:p>
            <a:pPr/>
            <a:r>
              <a:t>Z3 -&gt; Y</a:t>
            </a:r>
          </a:p>
          <a:p>
            <a:pPr/>
            <a:r>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p>
            <a:pPr/>
            <a:r>
              <a:t>dag3_str &lt;- '</a:t>
            </a:r>
          </a:p>
          <a:p>
            <a:pPr/>
            <a:r>
              <a:t>dag {</a:t>
            </a:r>
          </a:p>
          <a:p>
            <a:pPr/>
            <a:r>
              <a:t>bb="-2.865,-5.146,2.956,4.896"</a:t>
            </a:r>
          </a:p>
          <a:p>
            <a:pPr/>
            <a:r>
              <a:t>U [latet, pos="2.456,-0.958"]</a:t>
            </a:r>
          </a:p>
          <a:p>
            <a:pPr/>
            <a:r>
              <a:t>X [exposure, pos="-2.365,-4.309"]</a:t>
            </a:r>
          </a:p>
          <a:p>
            <a:pPr/>
            <a:r>
              <a:t>Y [outcome, pos="-0.271,4.059"]</a:t>
            </a:r>
          </a:p>
          <a:p>
            <a:pPr/>
            <a:r>
              <a:t>Z1 [pos="-0.491,-1.925"]</a:t>
            </a:r>
          </a:p>
          <a:p>
            <a:pPr/>
            <a:r>
              <a:t>Z2 [pos="-0.915,1.269"]</a:t>
            </a:r>
          </a:p>
          <a:p>
            <a:pPr/>
            <a:r>
              <a:t>Z3 [pos="1.713,1.984"]</a:t>
            </a:r>
          </a:p>
          <a:p>
            <a:pPr/>
            <a:r>
              <a:t>U -&gt; Z1</a:t>
            </a:r>
          </a:p>
          <a:p>
            <a:pPr/>
            <a:r>
              <a:t>U -&gt; Z3</a:t>
            </a:r>
          </a:p>
          <a:p>
            <a:pPr/>
            <a:r>
              <a:t>X -&gt; Z1</a:t>
            </a:r>
          </a:p>
          <a:p>
            <a:pPr/>
            <a:r>
              <a:t>Z2 -&gt; Y</a:t>
            </a:r>
          </a:p>
          <a:p>
            <a:pPr/>
            <a:r>
              <a:t>Z2 -&gt; Z1</a:t>
            </a:r>
          </a:p>
          <a:p>
            <a:pPr/>
            <a:r>
              <a:t>Z2 -&gt; Z3</a:t>
            </a:r>
          </a:p>
          <a:p>
            <a:pPr/>
            <a:r>
              <a:t>Z3 -&gt; Y</a:t>
            </a:r>
          </a:p>
          <a:p>
            <a:pPr/>
            <a: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Gesamt-Daten, nicht stratifizieren, aufteilen, oder adjustieren.</a:t>
            </a:r>
          </a:p>
          <a:p>
            <a:pPr/>
          </a:p>
          <a:p>
            <a:pPr/>
            <a:r>
              <a:t>Studie mit gleicher Anzahl an Patienten, dieses Mal Blutdruck (am Ende der Behandlung) statt Geschlecht dokumentiert. Wir wissen, dass das Medikament wirkt, indem der Blutdruck gesenkt wird. Leider hat das Medikament darüber hinaus auch einen toxischen Effekt. Am Ende des Experiments finden wir die Daten wie in der Tabelle gezeigt.</a:t>
            </a:r>
          </a:p>
          <a:p>
            <a:pPr/>
          </a:p>
          <a:p>
            <a:pPr/>
            <a:r>
              <a:t>Wer würde jetzt das Medikament verschreiben?</a:t>
            </a:r>
          </a:p>
          <a:p>
            <a:pPr/>
          </a:p>
          <a:p>
            <a:pPr/>
            <a:r>
              <a:t>Die Antwort liegt wieder nicht in den Daten, sondern in der Art, wie die Daten entstanden sind.</a:t>
            </a:r>
          </a:p>
          <a:p>
            <a:pPr/>
          </a:p>
          <a:p>
            <a:pPr/>
            <a:r>
              <a:t>In der Gesamtgruppe findet sich ein nützlicher Effekt des Medikaments, das Medikament wirkt und zwar indem der Blutdruck gesenkt wird. Aber betrachten wir nur Patienten in den Teilgruppen (mit hohem bzw. geringem Blutdruck) sehen wir nur den toxischen Effekt, nicht den Effekt der Senkung des Blutdrucks.</a:t>
            </a:r>
          </a:p>
          <a:p>
            <a:pPr/>
          </a:p>
          <a:p>
            <a:pPr/>
            <a:r>
              <a:t>In diesem Beispiel ist die Senkung des Blutdrucks der Mechanisms mit dem das Medikament wirkt. Es macht keinen Sinn daher die Daten aufzuteilen nach Höhe des Blutdrucks. Damit würde der positive Effekt des Medikaments verschwinden.</a:t>
            </a:r>
          </a:p>
          <a:p>
            <a:pPr/>
          </a:p>
          <a:p>
            <a:pPr/>
            <a:r>
              <a:t>Wir müssen daher die Gesamtdaten betrachten, nicht die stratifizierten.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Shape 1116"/>
          <p:cNvSpPr/>
          <p:nvPr>
            <p:ph type="sldImg"/>
          </p:nvPr>
        </p:nvSpPr>
        <p:spPr>
          <a:prstGeom prst="rect">
            <a:avLst/>
          </a:prstGeom>
        </p:spPr>
        <p:txBody>
          <a:bodyPr/>
          <a:lstStyle/>
          <a:p>
            <a:pPr/>
          </a:p>
        </p:txBody>
      </p:sp>
      <p:sp>
        <p:nvSpPr>
          <p:cNvPr id="1117" name="Shape 1117"/>
          <p:cNvSpPr/>
          <p:nvPr>
            <p:ph type="body" sz="quarter" idx="1"/>
          </p:nvPr>
        </p:nvSpPr>
        <p:spPr>
          <a:prstGeom prst="rect">
            <a:avLst/>
          </a:prstGeom>
        </p:spPr>
        <p:txBody>
          <a:bodyPr/>
          <a:lstStyle/>
          <a:p>
            <a:pPr/>
            <a:r>
              <a:t>Knowing the causes allows you to</a:t>
            </a:r>
          </a:p>
          <a:p>
            <a:pPr/>
            <a:r>
              <a:t>intervene upon the phenomenon and to</a:t>
            </a:r>
            <a:br/>
            <a:r>
              <a:t>deeply understand the phenomenon.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Ja, man sollte die nach Steingröße aufgeteilten Daten betrachten, wenn man wissen möchte, wie gut eine Therapie unabhängig von der Größe des Steins ist. Würde man die Gesamtdaten betrachten, so ist der Effekt der Therapie vermengt mit dem Einfluss der Steingröße auf den Behandlungserfolg. In den Gesamtdaten ist also der Nutzen der Therapie nicht herauszulesen.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Science degree</a:t>
            </a:r>
          </a:p>
          <a:p>
            <a:pPr/>
            <a:r>
              <a:t>previous work experience in politics</a:t>
            </a:r>
          </a:p>
          <a:p>
            <a:pPr/>
            <a:r>
              <a:t>Now a market researcher, </a:t>
            </a:r>
            <a:br/>
            <a:r>
              <a:t>focusing on real estate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Each bedroom is worth 50k. </a:t>
            </a:r>
            <a:br/>
            <a:r>
              <a:t>So let’s split each of my two bedrooms into two, and I’ll have four of them. Double money, so great! </a:t>
            </a:r>
          </a:p>
          <a:p>
            <a:pPr/>
          </a:p>
          <a:p>
            <a:pPr/>
            <a:r>
              <a:t>don’t object!/contradict!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For each size of livingArea (q1 to q4), the association of bedrooms with price is negative.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Think twice before you trust such studies.</a:t>
            </a:r>
          </a:p>
          <a:p>
            <a:pPr/>
          </a:p>
          <a:p>
            <a:pPr/>
            <a:r>
              <a:t>That can occur for any observational study.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There’s no hope that that the observed association must hold true if you intervene on this variable.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Living area both drives the number of bedrooms and the price. That’s why you’ll find a fake correlation between price and bedroom!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1_Titelfolie-hsan">
    <p:spTree>
      <p:nvGrpSpPr>
        <p:cNvPr id="1" name=""/>
        <p:cNvGrpSpPr/>
        <p:nvPr/>
      </p:nvGrpSpPr>
      <p:grpSpPr>
        <a:xfrm>
          <a:off x="0" y="0"/>
          <a:ext cx="0" cy="0"/>
          <a:chOff x="0" y="0"/>
          <a:chExt cx="0" cy="0"/>
        </a:xfrm>
      </p:grpSpPr>
      <p:sp>
        <p:nvSpPr>
          <p:cNvPr id="11" name="Titeltext"/>
          <p:cNvSpPr txBox="1"/>
          <p:nvPr>
            <p:ph type="title"/>
          </p:nvPr>
        </p:nvSpPr>
        <p:spPr>
          <a:xfrm>
            <a:off x="894079" y="3287927"/>
            <a:ext cx="11216642" cy="2482999"/>
          </a:xfrm>
          <a:prstGeom prst="rect">
            <a:avLst/>
          </a:prstGeom>
        </p:spPr>
        <p:txBody>
          <a:bodyPr lIns="48767" tIns="48767" rIns="48767" bIns="48767">
            <a:normAutofit fontScale="100000" lnSpcReduction="0"/>
          </a:bodyPr>
          <a:lstStyle>
            <a:lvl1pPr algn="r">
              <a:lnSpc>
                <a:spcPct val="100000"/>
              </a:lnSpc>
              <a:spcBef>
                <a:spcPts val="1000"/>
              </a:spcBef>
              <a:defRPr sz="8400">
                <a:solidFill>
                  <a:schemeClr val="accent5"/>
                </a:solidFill>
              </a:defRPr>
            </a:lvl1pPr>
          </a:lstStyle>
          <a:p>
            <a:pPr/>
            <a:r>
              <a:t>Titeltext</a:t>
            </a:r>
          </a:p>
        </p:txBody>
      </p:sp>
      <p:sp>
        <p:nvSpPr>
          <p:cNvPr id="12" name="Textebene 1…"/>
          <p:cNvSpPr txBox="1"/>
          <p:nvPr>
            <p:ph type="body" sz="quarter" idx="1"/>
          </p:nvPr>
        </p:nvSpPr>
        <p:spPr>
          <a:xfrm>
            <a:off x="894079" y="5821125"/>
            <a:ext cx="11216642" cy="1533761"/>
          </a:xfrm>
          <a:prstGeom prst="rect">
            <a:avLst/>
          </a:prstGeom>
        </p:spPr>
        <p:txBody>
          <a:bodyPr lIns="48767" tIns="48767" rIns="48767" bIns="48767"/>
          <a:lstStyle>
            <a:lvl1pPr marL="127000" indent="0" algn="r">
              <a:lnSpc>
                <a:spcPct val="90000"/>
              </a:lnSpc>
              <a:spcBef>
                <a:spcPts val="1400"/>
              </a:spcBef>
              <a:buSzTx/>
              <a:buNone/>
              <a:defRPr sz="3500">
                <a:solidFill>
                  <a:schemeClr val="accent6"/>
                </a:solidFill>
              </a:defRPr>
            </a:lvl1pPr>
            <a:lvl2pPr marL="127000" indent="457200" algn="r">
              <a:lnSpc>
                <a:spcPct val="90000"/>
              </a:lnSpc>
              <a:spcBef>
                <a:spcPts val="1400"/>
              </a:spcBef>
              <a:buSzTx/>
              <a:buNone/>
              <a:defRPr sz="3500">
                <a:solidFill>
                  <a:schemeClr val="accent1">
                    <a:lumOff val="12843"/>
                  </a:schemeClr>
                </a:solidFill>
              </a:defRPr>
            </a:lvl2pPr>
            <a:lvl3pPr marL="127000" indent="914400" algn="r">
              <a:lnSpc>
                <a:spcPct val="90000"/>
              </a:lnSpc>
              <a:spcBef>
                <a:spcPts val="1400"/>
              </a:spcBef>
              <a:buSzTx/>
              <a:buNone/>
              <a:defRPr sz="3500">
                <a:solidFill>
                  <a:srgbClr val="497CAA"/>
                </a:solidFill>
              </a:defRPr>
            </a:lvl3pPr>
            <a:lvl4pPr marL="127000" indent="1371600" algn="r">
              <a:lnSpc>
                <a:spcPct val="90000"/>
              </a:lnSpc>
              <a:spcBef>
                <a:spcPts val="1400"/>
              </a:spcBef>
              <a:buSzTx/>
              <a:buNone/>
              <a:defRPr sz="3500">
                <a:solidFill>
                  <a:srgbClr val="497CAA"/>
                </a:solidFill>
              </a:defRPr>
            </a:lvl4pPr>
            <a:lvl5pPr marL="127000" indent="1828800" algn="r">
              <a:lnSpc>
                <a:spcPct val="90000"/>
              </a:lnSpc>
              <a:spcBef>
                <a:spcPts val="1400"/>
              </a:spcBef>
              <a:buSzTx/>
              <a:buNone/>
              <a:defRPr sz="3500">
                <a:solidFill>
                  <a:srgbClr val="497CAA"/>
                </a:solidFill>
              </a:defRPr>
            </a:lvl5pPr>
          </a:lstStyle>
          <a:p>
            <a:pPr/>
            <a:r>
              <a:t>Textebene 1</a:t>
            </a:r>
          </a:p>
          <a:p>
            <a:pPr lvl="1"/>
            <a:r>
              <a:t>Textebene 2</a:t>
            </a:r>
          </a:p>
          <a:p>
            <a:pPr lvl="2"/>
            <a:r>
              <a:t>Textebene 3</a:t>
            </a:r>
          </a:p>
          <a:p>
            <a:pPr lvl="3"/>
            <a:r>
              <a:t>Textebene 4</a:t>
            </a:r>
          </a:p>
          <a:p>
            <a:pPr lvl="4"/>
            <a:r>
              <a:t>Textebene 5</a:t>
            </a:r>
          </a:p>
        </p:txBody>
      </p:sp>
      <p:sp>
        <p:nvSpPr>
          <p:cNvPr id="13" name="Rechteck 6"/>
          <p:cNvSpPr/>
          <p:nvPr/>
        </p:nvSpPr>
        <p:spPr>
          <a:xfrm>
            <a:off x="-1" y="1219199"/>
            <a:ext cx="13004801" cy="1333395"/>
          </a:xfrm>
          <a:prstGeom prst="rect">
            <a:avLst/>
          </a:prstGeom>
          <a:solidFill>
            <a:schemeClr val="accent5">
              <a:hueOff val="-326855"/>
              <a:satOff val="32847"/>
              <a:lumOff val="-6386"/>
            </a:schemeClr>
          </a:solidFill>
          <a:ln w="12700">
            <a:miter lim="400000"/>
          </a:ln>
        </p:spPr>
        <p:txBody>
          <a:bodyPr lIns="48767" tIns="48767" rIns="48767" bIns="48767" anchor="ctr"/>
          <a:lstStyle/>
          <a:p>
            <a:pPr marL="127000" marR="127000" defTabSz="1300480">
              <a:lnSpc>
                <a:spcPct val="90000"/>
              </a:lnSpc>
              <a:spcBef>
                <a:spcPts val="1400"/>
              </a:spcBef>
              <a:defRPr>
                <a:solidFill>
                  <a:srgbClr val="FFFFFF"/>
                </a:solidFill>
              </a:defRPr>
            </a:pPr>
          </a:p>
        </p:txBody>
      </p:sp>
      <p:pic>
        <p:nvPicPr>
          <p:cNvPr id="14" name="Grafik 7" descr="Grafik 7"/>
          <p:cNvPicPr>
            <a:picLocks noChangeAspect="1"/>
          </p:cNvPicPr>
          <p:nvPr/>
        </p:nvPicPr>
        <p:blipFill>
          <a:blip r:embed="rId2">
            <a:extLst/>
          </a:blip>
          <a:stretch>
            <a:fillRect/>
          </a:stretch>
        </p:blipFill>
        <p:spPr>
          <a:xfrm>
            <a:off x="906049" y="1611398"/>
            <a:ext cx="1836001" cy="578189"/>
          </a:xfrm>
          <a:prstGeom prst="rect">
            <a:avLst/>
          </a:prstGeom>
          <a:ln w="12700">
            <a:miter lim="400000"/>
          </a:ln>
        </p:spPr>
      </p:pic>
      <p:sp>
        <p:nvSpPr>
          <p:cNvPr id="15" name="Textfeld 8"/>
          <p:cNvSpPr txBox="1"/>
          <p:nvPr/>
        </p:nvSpPr>
        <p:spPr>
          <a:xfrm>
            <a:off x="2689703" y="1680274"/>
            <a:ext cx="9947252" cy="4404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r" defTabSz="1300480">
              <a:defRPr sz="2000">
                <a:solidFill>
                  <a:srgbClr val="FFFFFF"/>
                </a:solidFill>
                <a:latin typeface="Open Sans Regular"/>
                <a:ea typeface="Open Sans Regular"/>
                <a:cs typeface="Open Sans Regular"/>
                <a:sym typeface="Open Sans Regular"/>
              </a:defRPr>
            </a:pPr>
            <a:r>
              <a:rPr>
                <a:latin typeface="Open Sans Bold"/>
                <a:ea typeface="Open Sans Bold"/>
                <a:cs typeface="Open Sans Bold"/>
                <a:sym typeface="Open Sans Bold"/>
              </a:rPr>
              <a:t>a</a:t>
            </a:r>
            <a:r>
              <a:t>ngewandte </a:t>
            </a:r>
            <a:r>
              <a:rPr>
                <a:latin typeface="Open Sans Bold"/>
                <a:ea typeface="Open Sans Bold"/>
                <a:cs typeface="Open Sans Bold"/>
                <a:sym typeface="Open Sans Bold"/>
              </a:rPr>
              <a:t>w</a:t>
            </a:r>
            <a:r>
              <a:t>irtschafts- und </a:t>
            </a:r>
            <a:r>
              <a:rPr>
                <a:latin typeface="Open Sans Bold"/>
                <a:ea typeface="Open Sans Bold"/>
                <a:cs typeface="Open Sans Bold"/>
                <a:sym typeface="Open Sans Bold"/>
              </a:rPr>
              <a:t>m</a:t>
            </a:r>
            <a:r>
              <a:t>edienpsychologie</a:t>
            </a:r>
          </a:p>
        </p:txBody>
      </p:sp>
      <p:pic>
        <p:nvPicPr>
          <p:cNvPr id="16" name="Grafik 11" descr="Grafik 11"/>
          <p:cNvPicPr>
            <a:picLocks noChangeAspect="1"/>
          </p:cNvPicPr>
          <p:nvPr/>
        </p:nvPicPr>
        <p:blipFill>
          <a:blip r:embed="rId3">
            <a:extLst/>
          </a:blip>
          <a:stretch>
            <a:fillRect/>
          </a:stretch>
        </p:blipFill>
        <p:spPr>
          <a:xfrm>
            <a:off x="10754250" y="8879478"/>
            <a:ext cx="1630034" cy="704467"/>
          </a:xfrm>
          <a:prstGeom prst="rect">
            <a:avLst/>
          </a:prstGeom>
          <a:ln w="12700">
            <a:miter lim="400000"/>
          </a:ln>
        </p:spPr>
      </p:pic>
      <p:sp>
        <p:nvSpPr>
          <p:cNvPr id="17" name="Foliennummer"/>
          <p:cNvSpPr txBox="1"/>
          <p:nvPr>
            <p:ph type="sldNum" sz="quarter" idx="2"/>
          </p:nvPr>
        </p:nvSpPr>
        <p:spPr>
          <a:xfrm>
            <a:off x="6285653" y="7800024"/>
            <a:ext cx="3034455" cy="398566"/>
          </a:xfrm>
          <a:prstGeom prst="rect">
            <a:avLst/>
          </a:prstGeom>
        </p:spPr>
        <p:txBody>
          <a:bodyPr wrap="none" lIns="48767" tIns="48767" rIns="48767" bIns="48767" anchor="ctr"/>
          <a:lstStyle>
            <a:lvl1pPr defTabSz="130048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Übung_ohne_Inhalt">
    <p:spTree>
      <p:nvGrpSpPr>
        <p:cNvPr id="1" name=""/>
        <p:cNvGrpSpPr/>
        <p:nvPr/>
      </p:nvGrpSpPr>
      <p:grpSpPr>
        <a:xfrm>
          <a:off x="0" y="0"/>
          <a:ext cx="0" cy="0"/>
          <a:chOff x="0" y="0"/>
          <a:chExt cx="0" cy="0"/>
        </a:xfrm>
      </p:grpSpPr>
      <p:sp>
        <p:nvSpPr>
          <p:cNvPr id="99" name="Foliennummer"/>
          <p:cNvSpPr txBox="1"/>
          <p:nvPr>
            <p:ph type="sldNum" sz="quarter" idx="2"/>
          </p:nvPr>
        </p:nvSpPr>
        <p:spPr>
          <a:xfrm>
            <a:off x="12534900" y="9144000"/>
            <a:ext cx="430358" cy="327432"/>
          </a:xfrm>
          <a:prstGeom prst="rect">
            <a:avLst/>
          </a:prstGeom>
        </p:spPr>
        <p:txBody>
          <a:bodyPr/>
          <a:lstStyle/>
          <a:p>
            <a:pPr/>
            <a:fld id="{86CB4B4D-7CA3-9044-876B-883B54F8677D}" type="slidenum"/>
          </a:p>
        </p:txBody>
      </p:sp>
      <p:sp>
        <p:nvSpPr>
          <p:cNvPr id="100" name="Titeltext"/>
          <p:cNvSpPr txBox="1"/>
          <p:nvPr>
            <p:ph type="body" sz="quarter" idx="21" hasCustomPrompt="1"/>
          </p:nvPr>
        </p:nvSpPr>
        <p:spPr>
          <a:xfrm>
            <a:off x="1616353" y="-18727"/>
            <a:ext cx="1139253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10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p>
        </p:txBody>
      </p:sp>
      <p:sp>
        <p:nvSpPr>
          <p:cNvPr id="102"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leer_invertiert">
    <p:bg>
      <p:bgPr>
        <a:solidFill>
          <a:schemeClr val="accent5">
            <a:hueOff val="-326855"/>
            <a:satOff val="32847"/>
            <a:lumOff val="-6386"/>
          </a:schemeClr>
        </a:solidFill>
      </p:bgPr>
    </p:bg>
    <p:spTree>
      <p:nvGrpSpPr>
        <p:cNvPr id="1" name=""/>
        <p:cNvGrpSpPr/>
        <p:nvPr/>
      </p:nvGrpSpPr>
      <p:grpSpPr>
        <a:xfrm>
          <a:off x="0" y="0"/>
          <a:ext cx="0" cy="0"/>
          <a:chOff x="0" y="0"/>
          <a:chExt cx="0" cy="0"/>
        </a:xfrm>
      </p:grpSpPr>
      <p:sp>
        <p:nvSpPr>
          <p:cNvPr id="109"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Nur_Titel_invertiert">
    <p:bg>
      <p:bgPr>
        <a:solidFill>
          <a:schemeClr val="accent5">
            <a:hueOff val="-326855"/>
            <a:satOff val="32847"/>
            <a:lumOff val="-6386"/>
          </a:schemeClr>
        </a:solidFill>
      </p:bgPr>
    </p:bg>
    <p:spTree>
      <p:nvGrpSpPr>
        <p:cNvPr id="1" name=""/>
        <p:cNvGrpSpPr/>
        <p:nvPr/>
      </p:nvGrpSpPr>
      <p:grpSpPr>
        <a:xfrm>
          <a:off x="0" y="0"/>
          <a:ext cx="0" cy="0"/>
          <a:chOff x="0" y="0"/>
          <a:chExt cx="0" cy="0"/>
        </a:xfrm>
      </p:grpSpPr>
      <p:sp>
        <p:nvSpPr>
          <p:cNvPr id="116"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117"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rgbClr val="FFFFFF"/>
                </a:solidFill>
                <a:latin typeface="Yanone Kaffeesatz Regular"/>
                <a:ea typeface="Yanone Kaffeesatz Regular"/>
                <a:cs typeface="Yanone Kaffeesatz Regular"/>
                <a:sym typeface="Yanone Kaffeesatz Regular"/>
              </a:defRPr>
            </a:lvl1pPr>
          </a:lstStyle>
          <a:p>
            <a:pPr/>
            <a:r>
              <a:t>Folientitel</a:t>
            </a:r>
          </a:p>
        </p:txBody>
      </p:sp>
      <p:sp>
        <p:nvSpPr>
          <p:cNvPr id="118"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el_zwei_Hälften">
    <p:spTree>
      <p:nvGrpSpPr>
        <p:cNvPr id="1" name=""/>
        <p:cNvGrpSpPr/>
        <p:nvPr/>
      </p:nvGrpSpPr>
      <p:grpSpPr>
        <a:xfrm>
          <a:off x="0" y="0"/>
          <a:ext cx="0" cy="0"/>
          <a:chOff x="0" y="0"/>
          <a:chExt cx="0" cy="0"/>
        </a:xfrm>
      </p:grpSpPr>
      <p:sp>
        <p:nvSpPr>
          <p:cNvPr id="125"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126"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127" name="Textebene…"/>
          <p:cNvSpPr txBox="1"/>
          <p:nvPr>
            <p:ph type="body" sz="half" idx="22" hasCustomPrompt="1"/>
          </p:nvPr>
        </p:nvSpPr>
        <p:spPr>
          <a:xfrm>
            <a:off x="279552" y="1905000"/>
            <a:ext cx="5764613" cy="6350000"/>
          </a:xfrm>
          <a:prstGeom prst="rect">
            <a:avLst/>
          </a:prstGeom>
        </p:spPr>
        <p:txBody>
          <a:bodyPr lIns="63500" tIns="63500" rIns="63500" bIns="63500">
            <a:normAutofit fontScale="100000" lnSpcReduction="0"/>
          </a:bodyPr>
          <a:lstStyle/>
          <a:p>
            <a:pPr marL="127000" indent="0">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508000" indent="-381000">
              <a:buClr>
                <a:schemeClr val="accent5"/>
              </a:buClr>
              <a:buFont typeface="Arial"/>
              <a:buChar char="▶︎"/>
            </a:pPr>
            <a:r>
              <a:t/>
            </a:r>
          </a:p>
        </p:txBody>
      </p:sp>
      <p:sp>
        <p:nvSpPr>
          <p:cNvPr id="128"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
        <p:nvSpPr>
          <p:cNvPr id="129" name="Textebene 1…"/>
          <p:cNvSpPr txBox="1"/>
          <p:nvPr>
            <p:ph type="body" sz="half" idx="23"/>
          </p:nvPr>
        </p:nvSpPr>
        <p:spPr>
          <a:xfrm>
            <a:off x="6690359" y="1905000"/>
            <a:ext cx="6044166" cy="6350000"/>
          </a:xfrm>
          <a:prstGeom prst="rect">
            <a:avLst/>
          </a:prstGeom>
        </p:spPr>
        <p:txBody>
          <a:bodyPr lIns="63500" tIns="63500" rIns="63500" bIns="63500">
            <a:normAutofit fontScale="100000" lnSpcReduction="0"/>
          </a:bodyPr>
          <a:lstStyle/>
          <a:p>
            <a:pPr marL="127000" indent="0">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Textebene 1</a:t>
            </a:r>
          </a:p>
          <a:p>
            <a:pPr marL="508000" indent="-381000">
              <a:buClr>
                <a:schemeClr val="accent5"/>
              </a:buClr>
              <a:buFont typeface="Arial"/>
              <a:buChar char="▶︎"/>
            </a:pPr>
            <a:r>
              <a:t>Text</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Zwischenfolie">
    <p:spTree>
      <p:nvGrpSpPr>
        <p:cNvPr id="1" name=""/>
        <p:cNvGrpSpPr/>
        <p:nvPr/>
      </p:nvGrpSpPr>
      <p:grpSpPr>
        <a:xfrm>
          <a:off x="0" y="0"/>
          <a:ext cx="0" cy="0"/>
          <a:chOff x="0" y="0"/>
          <a:chExt cx="0" cy="0"/>
        </a:xfrm>
      </p:grpSpPr>
      <p:sp>
        <p:nvSpPr>
          <p:cNvPr id="24"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25" name="Titeltext"/>
          <p:cNvSpPr txBox="1"/>
          <p:nvPr>
            <p:ph type="title"/>
          </p:nvPr>
        </p:nvSpPr>
        <p:spPr>
          <a:xfrm>
            <a:off x="650239" y="4758266"/>
            <a:ext cx="11704322" cy="2406792"/>
          </a:xfrm>
          <a:prstGeom prst="rect">
            <a:avLst/>
          </a:prstGeom>
        </p:spPr>
        <p:txBody>
          <a:bodyPr/>
          <a:lstStyle>
            <a:lvl1pPr algn="r">
              <a:defRPr sz="8400">
                <a:solidFill>
                  <a:schemeClr val="accent5"/>
                </a:solidFill>
              </a:defRPr>
            </a:lvl1pPr>
          </a:lstStyle>
          <a:p>
            <a:pPr/>
            <a:r>
              <a:t>Titeltext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el_und_Inhalt">
    <p:spTree>
      <p:nvGrpSpPr>
        <p:cNvPr id="1" name=""/>
        <p:cNvGrpSpPr/>
        <p:nvPr/>
      </p:nvGrpSpPr>
      <p:grpSpPr>
        <a:xfrm>
          <a:off x="0" y="0"/>
          <a:ext cx="0" cy="0"/>
          <a:chOff x="0" y="0"/>
          <a:chExt cx="0" cy="0"/>
        </a:xfrm>
      </p:grpSpPr>
      <p:sp>
        <p:nvSpPr>
          <p:cNvPr id="3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3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34" name="Textebene 1"/>
          <p:cNvSpPr txBox="1"/>
          <p:nvPr>
            <p:ph type="body" idx="22" hasCustomPrompt="1"/>
          </p:nvPr>
        </p:nvSpPr>
        <p:spPr>
          <a:xfrm>
            <a:off x="282297" y="1905000"/>
            <a:ext cx="12248713" cy="6350000"/>
          </a:xfrm>
          <a:prstGeom prst="rect">
            <a:avLst/>
          </a:prstGeom>
        </p:spPr>
        <p:txBody>
          <a:bodyPr lIns="63500" tIns="63500" rIns="63500" bIns="63500">
            <a:normAutofit fontScale="100000" lnSpcReduction="0"/>
          </a:bodyPr>
          <a:lstStyle>
            <a:lvl1pPr marL="508000" indent="-381000">
              <a:buClr>
                <a:schemeClr val="accent5"/>
              </a:buClr>
              <a:buFont typeface="Arial"/>
              <a:buChar char="▶︎"/>
            </a:lvl1pPr>
          </a:lstStyle>
          <a:p>
            <a:pPr/>
            <a:r>
              <a:t>Standardtext hier eingeben</a:t>
            </a:r>
          </a:p>
        </p:txBody>
      </p:sp>
      <p:sp>
        <p:nvSpPr>
          <p:cNvPr id="35"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el_Untertitelund_Inhalt">
    <p:spTree>
      <p:nvGrpSpPr>
        <p:cNvPr id="1" name=""/>
        <p:cNvGrpSpPr/>
        <p:nvPr/>
      </p:nvGrpSpPr>
      <p:grpSpPr>
        <a:xfrm>
          <a:off x="0" y="0"/>
          <a:ext cx="0" cy="0"/>
          <a:chOff x="0" y="0"/>
          <a:chExt cx="0" cy="0"/>
        </a:xfrm>
      </p:grpSpPr>
      <p:sp>
        <p:nvSpPr>
          <p:cNvPr id="4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4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44" name="Textebene 1"/>
          <p:cNvSpPr txBox="1"/>
          <p:nvPr>
            <p:ph type="body" idx="22" hasCustomPrompt="1"/>
          </p:nvPr>
        </p:nvSpPr>
        <p:spPr>
          <a:xfrm>
            <a:off x="310913" y="1905000"/>
            <a:ext cx="12382974" cy="6350000"/>
          </a:xfrm>
          <a:prstGeom prst="rect">
            <a:avLst/>
          </a:prstGeom>
        </p:spPr>
        <p:txBody>
          <a:bodyPr lIns="63500" tIns="63500" rIns="63500" bIns="63500">
            <a:normAutofit fontScale="100000" lnSpcReduction="0"/>
          </a:bodyPr>
          <a:lstStyle>
            <a:lvl1pPr marL="508000" indent="-381000">
              <a:buClr>
                <a:schemeClr val="accent5"/>
              </a:buClr>
              <a:buFont typeface="Arial"/>
              <a:buChar char="▶︎"/>
            </a:lvl1pPr>
          </a:lstStyle>
          <a:p>
            <a:pPr/>
            <a:r>
              <a:t>Standardtext hier eingeben</a:t>
            </a:r>
          </a:p>
        </p:txBody>
      </p:sp>
      <p:sp>
        <p:nvSpPr>
          <p:cNvPr id="45"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el_OHNE_Inhalt">
    <p:spTree>
      <p:nvGrpSpPr>
        <p:cNvPr id="1" name=""/>
        <p:cNvGrpSpPr/>
        <p:nvPr/>
      </p:nvGrpSpPr>
      <p:grpSpPr>
        <a:xfrm>
          <a:off x="0" y="0"/>
          <a:ext cx="0" cy="0"/>
          <a:chOff x="0" y="0"/>
          <a:chExt cx="0" cy="0"/>
        </a:xfrm>
      </p:grpSpPr>
      <p:sp>
        <p:nvSpPr>
          <p:cNvPr id="5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5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54"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el_rechts_Text">
    <p:spTree>
      <p:nvGrpSpPr>
        <p:cNvPr id="1" name=""/>
        <p:cNvGrpSpPr/>
        <p:nvPr/>
      </p:nvGrpSpPr>
      <p:grpSpPr>
        <a:xfrm>
          <a:off x="0" y="0"/>
          <a:ext cx="0" cy="0"/>
          <a:chOff x="0" y="0"/>
          <a:chExt cx="0" cy="0"/>
        </a:xfrm>
      </p:grpSpPr>
      <p:sp>
        <p:nvSpPr>
          <p:cNvPr id="61"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62"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63" name="Textebene 1"/>
          <p:cNvSpPr txBox="1"/>
          <p:nvPr>
            <p:ph type="body" sz="half" idx="22" hasCustomPrompt="1"/>
          </p:nvPr>
        </p:nvSpPr>
        <p:spPr>
          <a:xfrm>
            <a:off x="6238180" y="1905000"/>
            <a:ext cx="6760469" cy="6350000"/>
          </a:xfrm>
          <a:prstGeom prst="rect">
            <a:avLst/>
          </a:prstGeom>
        </p:spPr>
        <p:txBody>
          <a:bodyPr lIns="127000" tIns="127000" rIns="127000" bIns="127000">
            <a:normAutofit fontScale="100000" lnSpcReduction="0"/>
          </a:bodyPr>
          <a:lstStyle>
            <a:lvl1pPr marL="508000" indent="-381000">
              <a:buClr>
                <a:schemeClr val="accent5"/>
              </a:buClr>
              <a:buFont typeface="Arial"/>
              <a:buChar char="▶︎"/>
            </a:lvl1pPr>
          </a:lstStyle>
          <a:p>
            <a:pPr/>
            <a:r>
              <a:t>Standardtext hier eingeben</a:t>
            </a:r>
          </a:p>
        </p:txBody>
      </p:sp>
      <p:sp>
        <p:nvSpPr>
          <p:cNvPr id="64"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a_Titel_links_Text">
    <p:spTree>
      <p:nvGrpSpPr>
        <p:cNvPr id="1" name=""/>
        <p:cNvGrpSpPr/>
        <p:nvPr/>
      </p:nvGrpSpPr>
      <p:grpSpPr>
        <a:xfrm>
          <a:off x="0" y="0"/>
          <a:ext cx="0" cy="0"/>
          <a:chOff x="0" y="0"/>
          <a:chExt cx="0" cy="0"/>
        </a:xfrm>
      </p:grpSpPr>
      <p:sp>
        <p:nvSpPr>
          <p:cNvPr id="71"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72"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73" name="Textebene…"/>
          <p:cNvSpPr txBox="1"/>
          <p:nvPr>
            <p:ph type="body" sz="half" idx="22" hasCustomPrompt="1"/>
          </p:nvPr>
        </p:nvSpPr>
        <p:spPr>
          <a:xfrm>
            <a:off x="279552" y="1905000"/>
            <a:ext cx="5764613" cy="6350000"/>
          </a:xfrm>
          <a:prstGeom prst="rect">
            <a:avLst/>
          </a:prstGeom>
        </p:spPr>
        <p:txBody>
          <a:bodyPr lIns="63500" tIns="63500" rIns="63500" bIns="63500">
            <a:normAutofit fontScale="100000" lnSpcReduction="0"/>
          </a:bodyPr>
          <a:lstStyle/>
          <a:p>
            <a:pPr marL="127000" indent="0">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508000" indent="-381000">
              <a:buClr>
                <a:schemeClr val="accent5"/>
              </a:buClr>
              <a:buFont typeface="Arial"/>
              <a:buChar char="▶︎"/>
            </a:pPr>
            <a:r>
              <a:t/>
            </a:r>
          </a:p>
        </p:txBody>
      </p:sp>
      <p:sp>
        <p:nvSpPr>
          <p:cNvPr id="74"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weiß">
    <p:spTree>
      <p:nvGrpSpPr>
        <p:cNvPr id="1" name=""/>
        <p:cNvGrpSpPr/>
        <p:nvPr/>
      </p:nvGrpSpPr>
      <p:grpSpPr>
        <a:xfrm>
          <a:off x="0" y="0"/>
          <a:ext cx="0" cy="0"/>
          <a:chOff x="0" y="0"/>
          <a:chExt cx="0" cy="0"/>
        </a:xfrm>
      </p:grpSpPr>
      <p:sp>
        <p:nvSpPr>
          <p:cNvPr id="8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Übung">
    <p:spTree>
      <p:nvGrpSpPr>
        <p:cNvPr id="1" name=""/>
        <p:cNvGrpSpPr/>
        <p:nvPr/>
      </p:nvGrpSpPr>
      <p:grpSpPr>
        <a:xfrm>
          <a:off x="0" y="0"/>
          <a:ext cx="0" cy="0"/>
          <a:chOff x="0" y="0"/>
          <a:chExt cx="0" cy="0"/>
        </a:xfrm>
      </p:grpSpPr>
      <p:sp>
        <p:nvSpPr>
          <p:cNvPr id="88" name="Foliennummer"/>
          <p:cNvSpPr txBox="1"/>
          <p:nvPr>
            <p:ph type="sldNum" sz="quarter" idx="2"/>
          </p:nvPr>
        </p:nvSpPr>
        <p:spPr>
          <a:xfrm>
            <a:off x="12530984" y="9143496"/>
            <a:ext cx="430344" cy="327432"/>
          </a:xfrm>
          <a:prstGeom prst="rect">
            <a:avLst/>
          </a:prstGeom>
        </p:spPr>
        <p:txBody>
          <a:bodyPr/>
          <a:lstStyle/>
          <a:p>
            <a:pPr/>
            <a:fld id="{86CB4B4D-7CA3-9044-876B-883B54F8677D}" type="slidenum"/>
          </a:p>
        </p:txBody>
      </p:sp>
      <p:sp>
        <p:nvSpPr>
          <p:cNvPr id="89" name="Textebene 1"/>
          <p:cNvSpPr txBox="1"/>
          <p:nvPr>
            <p:ph type="body" idx="21" hasCustomPrompt="1"/>
          </p:nvPr>
        </p:nvSpPr>
        <p:spPr>
          <a:xfrm>
            <a:off x="233931" y="1905000"/>
            <a:ext cx="12294193" cy="6350000"/>
          </a:xfrm>
          <a:prstGeom prst="rect">
            <a:avLst/>
          </a:prstGeom>
        </p:spPr>
        <p:txBody>
          <a:bodyPr lIns="48767" tIns="48767" rIns="48767" bIns="48767">
            <a:normAutofit fontScale="100000" lnSpcReduction="0"/>
          </a:bodyPr>
          <a:lstStyle>
            <a:lvl1pPr marL="508000" indent="-381000">
              <a:buClr>
                <a:schemeClr val="accent5"/>
              </a:buClr>
              <a:buFont typeface="Arial"/>
              <a:buChar char="▶︎"/>
            </a:lvl1pPr>
          </a:lstStyle>
          <a:p>
            <a:pPr/>
            <a:r>
              <a:t>Standardtext hier eingeben</a:t>
            </a:r>
          </a:p>
        </p:txBody>
      </p:sp>
      <p:sp>
        <p:nvSpPr>
          <p:cNvPr id="90" name="Titeltext"/>
          <p:cNvSpPr txBox="1"/>
          <p:nvPr>
            <p:ph type="body" sz="quarter" idx="22" hasCustomPrompt="1"/>
          </p:nvPr>
        </p:nvSpPr>
        <p:spPr>
          <a:xfrm>
            <a:off x="1616353" y="-18727"/>
            <a:ext cx="1139253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9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p>
        </p:txBody>
      </p:sp>
      <p:sp>
        <p:nvSpPr>
          <p:cNvPr id="92" name="Linie"/>
          <p:cNvSpPr/>
          <p:nvPr/>
        </p:nvSpPr>
        <p:spPr>
          <a:xfrm>
            <a:off x="-2822" y="1905000"/>
            <a:ext cx="311872" cy="0"/>
          </a:xfrm>
          <a:prstGeom prst="line">
            <a:avLst/>
          </a:prstGeom>
          <a:ln w="38100">
            <a:solidFill>
              <a:srgbClr val="F7BC05"/>
            </a:solidFill>
            <a:bevel/>
          </a:ln>
        </p:spPr>
        <p:txBody>
          <a:bodyPr lIns="65023" tIns="65023" rIns="65023" bIns="65023"/>
          <a:lstStyle/>
          <a:p>
            <a:pPr algn="l"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oliennummer"/>
          <p:cNvSpPr txBox="1"/>
          <p:nvPr>
            <p:ph type="sldNum" sz="quarter" idx="2"/>
          </p:nvPr>
        </p:nvSpPr>
        <p:spPr>
          <a:xfrm>
            <a:off x="10795000" y="9137650"/>
            <a:ext cx="2029566" cy="327432"/>
          </a:xfrm>
          <a:prstGeom prst="rect">
            <a:avLst/>
          </a:prstGeom>
          <a:ln w="12700">
            <a:miter lim="400000"/>
          </a:ln>
        </p:spPr>
        <p:txBody>
          <a:bodyPr lIns="65023" tIns="65023" rIns="65023" bIns="65023">
            <a:spAutoFit/>
          </a:bodyPr>
          <a:lstStyle>
            <a:lvl1pPr algn="r">
              <a:defRPr sz="1400">
                <a:solidFill>
                  <a:schemeClr val="accent1"/>
                </a:solidFill>
                <a:latin typeface="Arial"/>
                <a:ea typeface="Arial"/>
                <a:cs typeface="Arial"/>
                <a:sym typeface="Arial"/>
              </a:defRPr>
            </a:lvl1pPr>
          </a:lstStyle>
          <a:p>
            <a:pPr/>
            <a:fld id="{86CB4B4D-7CA3-9044-876B-883B54F8677D}" type="slidenum"/>
          </a:p>
        </p:txBody>
      </p:sp>
      <p:sp>
        <p:nvSpPr>
          <p:cNvPr id="3" name="Titeltext"/>
          <p:cNvSpPr txBox="1"/>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Titeltext</a:t>
            </a:r>
          </a:p>
        </p:txBody>
      </p:sp>
      <p:sp>
        <p:nvSpPr>
          <p:cNvPr id="4" name="Textebene 1…"/>
          <p:cNvSpPr txBox="1"/>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lstStyle/>
          <a:p>
            <a:pPr/>
            <a:r>
              <a:t>Textebene 1</a:t>
            </a:r>
          </a:p>
          <a:p>
            <a:pPr lvl="1"/>
            <a:r>
              <a:t>Textebene 2</a:t>
            </a:r>
          </a:p>
          <a:p>
            <a:pPr lvl="2"/>
            <a:r>
              <a:t>Textebene 3</a:t>
            </a:r>
          </a:p>
          <a:p>
            <a:pPr lvl="3"/>
            <a:r>
              <a:t>Textebene 4</a:t>
            </a:r>
          </a:p>
          <a:p>
            <a:pPr lvl="4"/>
            <a:r>
              <a:t>Textebene 5</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1pPr>
      <a:lvl2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2pPr>
      <a:lvl3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3pPr>
      <a:lvl4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4pPr>
      <a:lvl5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5pPr>
      <a:lvl6pPr marL="127000" marR="127000" indent="4572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6pPr>
      <a:lvl7pPr marL="127000" marR="127000" indent="9144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7pPr>
      <a:lvl8pPr marL="127000" marR="127000" indent="13716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8pPr>
      <a:lvl9pPr marL="127000" marR="127000" indent="18288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9pPr>
    </p:titleStyle>
    <p:bodyStyle>
      <a:lvl1pPr marL="501072" marR="127000" indent="-374072" algn="l" defTabSz="1300480" rtl="0" latinLnBrk="0">
        <a:lnSpc>
          <a:spcPct val="100000"/>
        </a:lnSpc>
        <a:spcBef>
          <a:spcPts val="1000"/>
        </a:spcBef>
        <a:spcAft>
          <a:spcPts val="0"/>
        </a:spcAft>
        <a:buClrTx/>
        <a:buSzPct val="70000"/>
        <a:buFontTx/>
        <a:buChar char="-"/>
        <a:tabLst/>
        <a:defRPr b="0" baseline="0" cap="none" i="0" spc="0" strike="noStrike" sz="2400" u="none">
          <a:solidFill>
            <a:srgbClr val="000000"/>
          </a:solidFill>
          <a:uFillTx/>
          <a:latin typeface="+mj-lt"/>
          <a:ea typeface="+mj-ea"/>
          <a:cs typeface="+mj-cs"/>
          <a:sym typeface="Roboto Condensed Regular"/>
        </a:defRPr>
      </a:lvl1pPr>
      <a:lvl2pPr marL="927100" marR="127000" indent="-342900" algn="l" defTabSz="1300480" rtl="0" latinLnBrk="0">
        <a:lnSpc>
          <a:spcPct val="100000"/>
        </a:lnSpc>
        <a:spcBef>
          <a:spcPts val="1000"/>
        </a:spcBef>
        <a:spcAft>
          <a:spcPts val="0"/>
        </a:spcAft>
        <a:buClrTx/>
        <a:buSzPct val="50000"/>
        <a:buFontTx/>
        <a:buChar char="+"/>
        <a:tabLst/>
        <a:defRPr b="0" baseline="0" cap="none" i="0" spc="0" strike="noStrike" sz="2400" u="none">
          <a:solidFill>
            <a:srgbClr val="000000"/>
          </a:solidFill>
          <a:uFillTx/>
          <a:latin typeface="+mj-lt"/>
          <a:ea typeface="+mj-ea"/>
          <a:cs typeface="+mj-cs"/>
          <a:sym typeface="Roboto Condensed Regular"/>
        </a:defRPr>
      </a:lvl2pPr>
      <a:lvl3pPr marL="1346200" marR="127000" indent="-304800" algn="l" defTabSz="1300480" rtl="0" latinLnBrk="0">
        <a:lnSpc>
          <a:spcPct val="100000"/>
        </a:lnSpc>
        <a:spcBef>
          <a:spcPts val="1000"/>
        </a:spcBef>
        <a:spcAft>
          <a:spcPts val="0"/>
        </a:spcAft>
        <a:buClrTx/>
        <a:buSzPct val="35000"/>
        <a:buFontTx/>
        <a:buChar char="•"/>
        <a:tabLst/>
        <a:defRPr b="0" baseline="0" cap="none" i="0" spc="0" strike="noStrike" sz="2400" u="none">
          <a:solidFill>
            <a:srgbClr val="000000"/>
          </a:solidFill>
          <a:uFillTx/>
          <a:latin typeface="+mj-lt"/>
          <a:ea typeface="+mj-ea"/>
          <a:cs typeface="+mj-cs"/>
          <a:sym typeface="Roboto Condensed Regular"/>
        </a:defRPr>
      </a:lvl3pPr>
      <a:lvl4pPr marL="1841500" marR="127000" indent="-342900" algn="l" defTabSz="1300480" rtl="0" latinLnBrk="0">
        <a:lnSpc>
          <a:spcPct val="100000"/>
        </a:lnSpc>
        <a:spcBef>
          <a:spcPts val="10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Roboto Condensed Regular"/>
        </a:defRPr>
      </a:lvl4pPr>
      <a:lvl5pPr marL="2347685" marR="127000" indent="-391885" algn="l" defTabSz="1300480" rtl="0" latinLnBrk="0">
        <a:lnSpc>
          <a:spcPct val="100000"/>
        </a:lnSpc>
        <a:spcBef>
          <a:spcPts val="1000"/>
        </a:spcBef>
        <a:spcAft>
          <a:spcPts val="0"/>
        </a:spcAft>
        <a:buClrTx/>
        <a:buSzPct val="100000"/>
        <a:buFontTx/>
        <a:buChar char="o"/>
        <a:tabLst/>
        <a:defRPr b="0" baseline="0" cap="none" i="0" spc="0" strike="noStrike" sz="2400" u="none">
          <a:solidFill>
            <a:srgbClr val="000000"/>
          </a:solidFill>
          <a:uFillTx/>
          <a:latin typeface="+mj-lt"/>
          <a:ea typeface="+mj-ea"/>
          <a:cs typeface="+mj-cs"/>
          <a:sym typeface="Roboto Condensed Regular"/>
        </a:defRPr>
      </a:lvl5pPr>
      <a:lvl6pPr marL="2804885" marR="127000" indent="-391885" algn="l" defTabSz="1300480" rtl="0" latinLnBrk="0">
        <a:lnSpc>
          <a:spcPct val="100000"/>
        </a:lnSpc>
        <a:spcBef>
          <a:spcPts val="1000"/>
        </a:spcBef>
        <a:spcAft>
          <a:spcPts val="0"/>
        </a:spcAft>
        <a:buClrTx/>
        <a:buSzPct val="100000"/>
        <a:buFontTx/>
        <a:buChar char="o"/>
        <a:tabLst/>
        <a:defRPr b="0" baseline="0" cap="none" i="0" spc="0" strike="noStrike" sz="2400" u="none">
          <a:solidFill>
            <a:srgbClr val="000000"/>
          </a:solidFill>
          <a:uFillTx/>
          <a:latin typeface="+mj-lt"/>
          <a:ea typeface="+mj-ea"/>
          <a:cs typeface="+mj-cs"/>
          <a:sym typeface="Roboto Condensed Regular"/>
        </a:defRPr>
      </a:lvl6pPr>
      <a:lvl7pPr marL="3262085" marR="127000" indent="-391885" algn="l" defTabSz="1300480" rtl="0" latinLnBrk="0">
        <a:lnSpc>
          <a:spcPct val="100000"/>
        </a:lnSpc>
        <a:spcBef>
          <a:spcPts val="1000"/>
        </a:spcBef>
        <a:spcAft>
          <a:spcPts val="0"/>
        </a:spcAft>
        <a:buClrTx/>
        <a:buSzPct val="100000"/>
        <a:buFontTx/>
        <a:buChar char="o"/>
        <a:tabLst/>
        <a:defRPr b="0" baseline="0" cap="none" i="0" spc="0" strike="noStrike" sz="2400" u="none">
          <a:solidFill>
            <a:srgbClr val="000000"/>
          </a:solidFill>
          <a:uFillTx/>
          <a:latin typeface="+mj-lt"/>
          <a:ea typeface="+mj-ea"/>
          <a:cs typeface="+mj-cs"/>
          <a:sym typeface="Roboto Condensed Regular"/>
        </a:defRPr>
      </a:lvl7pPr>
      <a:lvl8pPr marL="3719285" marR="127000" indent="-391885" algn="l" defTabSz="1300480" rtl="0" latinLnBrk="0">
        <a:lnSpc>
          <a:spcPct val="100000"/>
        </a:lnSpc>
        <a:spcBef>
          <a:spcPts val="1000"/>
        </a:spcBef>
        <a:spcAft>
          <a:spcPts val="0"/>
        </a:spcAft>
        <a:buClrTx/>
        <a:buSzPct val="100000"/>
        <a:buFontTx/>
        <a:buChar char="o"/>
        <a:tabLst/>
        <a:defRPr b="0" baseline="0" cap="none" i="0" spc="0" strike="noStrike" sz="2400" u="none">
          <a:solidFill>
            <a:srgbClr val="000000"/>
          </a:solidFill>
          <a:uFillTx/>
          <a:latin typeface="+mj-lt"/>
          <a:ea typeface="+mj-ea"/>
          <a:cs typeface="+mj-cs"/>
          <a:sym typeface="Roboto Condensed Regular"/>
        </a:defRPr>
      </a:lvl8pPr>
      <a:lvl9pPr marL="4176485" marR="127000" indent="-391885" algn="l" defTabSz="1300480" rtl="0" latinLnBrk="0">
        <a:lnSpc>
          <a:spcPct val="100000"/>
        </a:lnSpc>
        <a:spcBef>
          <a:spcPts val="1000"/>
        </a:spcBef>
        <a:spcAft>
          <a:spcPts val="0"/>
        </a:spcAft>
        <a:buClrTx/>
        <a:buSzPct val="100000"/>
        <a:buFontTx/>
        <a:buChar char="o"/>
        <a:tabLst/>
        <a:defRPr b="0" baseline="0" cap="none" i="0" spc="0" strike="noStrike" sz="2400" u="none">
          <a:solidFill>
            <a:srgbClr val="000000"/>
          </a:solidFill>
          <a:uFillTx/>
          <a:latin typeface="+mj-lt"/>
          <a:ea typeface="+mj-ea"/>
          <a:cs typeface="+mj-cs"/>
          <a:sym typeface="Roboto Condensed Regular"/>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hyperlink" Target="https://rdrr.io/cran/mosaicData/"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Relationship Id="rId3" Type="http://schemas.openxmlformats.org/officeDocument/2006/relationships/image" Target="../media/image3.png"/><Relationship Id="rId4" Type="http://schemas.openxmlformats.org/officeDocument/2006/relationships/hyperlink" Target="https://rdrr.io/cran/mosaicData/"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hyperlink" Target="https://doi.org/10.31234/osf.io/b3fkw"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tif"/><Relationship Id="rId4" Type="http://schemas.openxmlformats.org/officeDocument/2006/relationships/image" Target="../media/image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image" Target="../media/image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 Id="rId3" Type="http://schemas.openxmlformats.org/officeDocument/2006/relationships/image" Target="../media/image1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 TargetMode="External"/><Relationship Id="rId3" Type="http://schemas.openxmlformats.org/officeDocument/2006/relationships/image" Target="../media/image4.png"/><Relationship Id="rId4" Type="http://schemas.openxmlformats.org/officeDocument/2006/relationships/image" Target="../media/image12.tif"/><Relationship Id="rId5" Type="http://schemas.openxmlformats.org/officeDocument/2006/relationships/hyperlink" Target="" TargetMode="External"/><Relationship Id="rId6" Type="http://schemas.openxmlformats.org/officeDocument/2006/relationships/hyperlink" Targe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Zeichnen%20Sie%20Ihr%20St%C3%B6rche-Babies-Kausalmodell%20bei%20dagitty" TargetMode="External"/><Relationship Id="rId3" Type="http://schemas.openxmlformats.org/officeDocument/2006/relationships/image" Target="../media/image4.png"/><Relationship Id="rId4" Type="http://schemas.openxmlformats.org/officeDocument/2006/relationships/image" Target="../media/image12.tif"/><Relationship Id="rId5" Type="http://schemas.openxmlformats.org/officeDocument/2006/relationships/hyperlink" Target="" TargetMode="External"/><Relationship Id="rId6" Type="http://schemas.openxmlformats.org/officeDocument/2006/relationships/hyperlink" Target=""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hyperlink" Target="https://ggdag.malco.io/reference/equivalent.html" TargetMode="External"/><Relationship Id="rId4" Type="http://schemas.openxmlformats.org/officeDocument/2006/relationships/image" Target="../media/image14.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hyperlink" Target="https://doi.org/10.31234/osf.io/b3fkw"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journals.sagepub.com/doi/full/10.1177/2515245917745629" TargetMode="Externa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https://data-se.netlify.app/2020/06/04/when-adding-variable-hurts-the-collider-bias/"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https://data-se.netlify.app/2020/06/04/when-adding-variable-hurts-the-collider-bias/"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dagitty.net/dags.html" TargetMode="Externa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ata-se.netlify.app/2020/05/19/adjustment-set-exercise-from-elwert-2013/" TargetMode="External"/></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2.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oi.org/10.1080/09332480.2019.1579578"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19.tif"/><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0.tif"/><Relationship Id="rId7" Type="http://schemas.openxmlformats.org/officeDocument/2006/relationships/image" Target="../media/image15.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hyperlink" Target="https://www.researchgate.net/publication/278717528_Graphical_Causal_Models" TargetMode="External"/><Relationship Id="rId4" Type="http://schemas.openxmlformats.org/officeDocument/2006/relationships/hyperlink" Target="https://doi.org/10.1177/2515245917745629" TargetMode="External"/></Relationships>

</file>

<file path=ppt/slides/_rels/slide9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i.org/10.1177/2515245917745629"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Kausalanalyse"/>
          <p:cNvSpPr txBox="1"/>
          <p:nvPr>
            <p:ph type="ctrTitle"/>
          </p:nvPr>
        </p:nvSpPr>
        <p:spPr>
          <a:prstGeom prst="rect">
            <a:avLst/>
          </a:prstGeom>
        </p:spPr>
        <p:txBody>
          <a:bodyPr/>
          <a:lstStyle/>
          <a:p>
            <a:pPr/>
            <a:r>
              <a:t>Kausalanalyse</a:t>
            </a:r>
          </a:p>
        </p:txBody>
      </p:sp>
      <p:sp>
        <p:nvSpPr>
          <p:cNvPr id="139" name="Thema 08"/>
          <p:cNvSpPr txBox="1"/>
          <p:nvPr>
            <p:ph type="subTitle" sz="quarter" idx="1"/>
          </p:nvPr>
        </p:nvSpPr>
        <p:spPr>
          <a:prstGeom prst="rect">
            <a:avLst/>
          </a:prstGeom>
        </p:spPr>
        <p:txBody>
          <a:bodyPr/>
          <a:lstStyle/>
          <a:p>
            <a:pPr/>
            <a:r>
              <a:t>Thema 08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Heiraten und Einkommen"/>
          <p:cNvSpPr txBox="1"/>
          <p:nvPr>
            <p:ph type="body" idx="21"/>
          </p:nvPr>
        </p:nvSpPr>
        <p:spPr>
          <a:prstGeom prst="rect">
            <a:avLst/>
          </a:prstGeom>
        </p:spPr>
        <p:txBody>
          <a:bodyPr/>
          <a:lstStyle/>
          <a:p>
            <a:pPr/>
            <a:r>
              <a:t>Heiraten und Einkommen</a:t>
            </a:r>
          </a:p>
        </p:txBody>
      </p:sp>
      <p:sp>
        <p:nvSpPr>
          <p:cNvPr id="183" name="„Studien zeigen, dass Einkommen und Heiraten (bzw. verheiratete sein) hoch korrelieren. Daher wird sich dein Einkommen erhöhen, wenn du heiratest.“"/>
          <p:cNvSpPr txBox="1"/>
          <p:nvPr/>
        </p:nvSpPr>
        <p:spPr>
          <a:xfrm>
            <a:off x="418972" y="5118910"/>
            <a:ext cx="12035319"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r>
              <a:t>„Studien zeigen, dass Einkommen und Heiraten (bzw. verheiratete sein) hoch korrelieren. Daher wird sich dein Einkommen erhöhen, wenn du heiratest.“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6" name="Eile mit Weile"/>
          <p:cNvSpPr txBox="1"/>
          <p:nvPr>
            <p:ph type="body" idx="21"/>
          </p:nvPr>
        </p:nvSpPr>
        <p:spPr>
          <a:prstGeom prst="rect">
            <a:avLst/>
          </a:prstGeom>
        </p:spPr>
        <p:txBody>
          <a:bodyPr/>
          <a:lstStyle/>
          <a:p>
            <a:pPr/>
            <a:r>
              <a:t>Eile mit Weile</a:t>
            </a:r>
          </a:p>
        </p:txBody>
      </p:sp>
      <p:sp>
        <p:nvSpPr>
          <p:cNvPr id="187" name="„Studien zeigen, dass Leute, die sich beeilen, zu spät zu ihrer Besprechung kommen. Daher lieber nicht beeilen, oder du kommst zu spät zu deiner Besprechung.“"/>
          <p:cNvSpPr txBox="1"/>
          <p:nvPr/>
        </p:nvSpPr>
        <p:spPr>
          <a:xfrm>
            <a:off x="418972" y="5118910"/>
            <a:ext cx="11757895"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r>
              <a:t>„Studien zeigen, dass Leute, die sich beeilen, zu spät zu ihrer Besprechung kommen. Daher lieber nicht beeilen, oder du kommst zu spät zu deiner Besprechung.“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Behandlung"/>
          <p:cNvSpPr txBox="1"/>
          <p:nvPr>
            <p:ph type="body" idx="21"/>
          </p:nvPr>
        </p:nvSpPr>
        <p:spPr>
          <a:prstGeom prst="rect">
            <a:avLst/>
          </a:prstGeom>
        </p:spPr>
        <p:txBody>
          <a:bodyPr/>
          <a:lstStyle/>
          <a:p>
            <a:pPr/>
            <a:r>
              <a:t>Behandlung</a:t>
            </a:r>
          </a:p>
        </p:txBody>
      </p:sp>
      <p:sp>
        <p:nvSpPr>
          <p:cNvPr id="191" name="Nehmen wir an, es gibt zwei Behandlungsvarianten bei Nierensteinen, Behandlung A und B. Ärzte tendieren zu Behandlung A bei großen Steinen (die einen schwereren Verlauf haben); bei kleineren Steinen tendieren die Ärzte zu Behandlung B.…"/>
          <p:cNvSpPr txBox="1"/>
          <p:nvPr/>
        </p:nvSpPr>
        <p:spPr>
          <a:xfrm>
            <a:off x="350861" y="1944904"/>
            <a:ext cx="11757894" cy="2974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r>
              <a:t>Nehmen wir an, es gibt zwei Behandlungsvarianten bei Nierensteinen, Behandlung A und B. Ärzte tendieren zu Behandlung A bei großen Steinen (die einen schwereren Verlauf haben); bei kleineren Steinen tendieren die Ärzte zu Behandlung B. </a:t>
            </a:r>
          </a:p>
          <a:p>
            <a:pPr/>
          </a:p>
          <a:p>
            <a:pPr/>
          </a:p>
          <a:p>
            <a:pPr/>
            <a:r>
              <a:t>Sollte ein Patient, der nicht weiß, ob sein Nierenstein groß oder klein ist, die Wirksamkeit in der Gesamtpopulation (Gesamtdaten) oder in den stratifizierten Daten (Teildaten nach Steingröße) betrachten, um zu entscheiden, welche Behandlungsvariante er (oder sie) wählt?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Kausalmodell zur Nierenstein-Studie"/>
          <p:cNvSpPr txBox="1"/>
          <p:nvPr>
            <p:ph type="body" idx="21"/>
          </p:nvPr>
        </p:nvSpPr>
        <p:spPr>
          <a:prstGeom prst="rect">
            <a:avLst/>
          </a:prstGeom>
        </p:spPr>
        <p:txBody>
          <a:bodyPr/>
          <a:lstStyle/>
          <a:p>
            <a:pPr/>
            <a:r>
              <a:t>Kausalmodell zur Nierenstein-Studie</a:t>
            </a:r>
          </a:p>
        </p:txBody>
      </p:sp>
      <p:pic>
        <p:nvPicPr>
          <p:cNvPr id="195" name="Bild" descr="Bild"/>
          <p:cNvPicPr>
            <a:picLocks noChangeAspect="1"/>
          </p:cNvPicPr>
          <p:nvPr/>
        </p:nvPicPr>
        <p:blipFill>
          <a:blip r:embed="rId3">
            <a:extLst/>
          </a:blip>
          <a:stretch>
            <a:fillRect/>
          </a:stretch>
        </p:blipFill>
        <p:spPr>
          <a:xfrm>
            <a:off x="1173337" y="1849820"/>
            <a:ext cx="9946459" cy="699389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19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Angi, Don und Wolﬁ"/>
          <p:cNvSpPr txBox="1"/>
          <p:nvPr>
            <p:ph type="title"/>
          </p:nvPr>
        </p:nvSpPr>
        <p:spPr>
          <a:prstGeom prst="rect">
            <a:avLst/>
          </a:prstGeom>
        </p:spPr>
        <p:txBody>
          <a:bodyPr/>
          <a:lstStyle/>
          <a:p>
            <a:pPr lvl="3" algn="r">
              <a:defRPr sz="8400">
                <a:solidFill>
                  <a:schemeClr val="accent5"/>
                </a:solidFill>
              </a:defRPr>
            </a:pPr>
            <a:r>
              <a:t>Angi, Don und Wolﬁ</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Fallstudie: Angela hat einen neuen Job, als Marktforscherin"/>
          <p:cNvSpPr txBox="1"/>
          <p:nvPr>
            <p:ph type="body" idx="21"/>
          </p:nvPr>
        </p:nvSpPr>
        <p:spPr>
          <a:prstGeom prst="rect">
            <a:avLst/>
          </a:prstGeom>
        </p:spPr>
        <p:txBody>
          <a:bodyPr/>
          <a:lstStyle>
            <a:lvl1pPr marL="113029" marR="113029" indent="113029" defTabSz="1157427">
              <a:defRPr sz="5518"/>
            </a:lvl1pPr>
          </a:lstStyle>
          <a:p>
            <a:pPr/>
            <a:r>
              <a:t>Fallstudie: Angela hat einen neuen Job, als Marktforscherin</a:t>
            </a:r>
          </a:p>
        </p:txBody>
      </p:sp>
      <p:pic>
        <p:nvPicPr>
          <p:cNvPr id="204" name="003-woman-9.png" descr="003-woman-9.png"/>
          <p:cNvPicPr>
            <a:picLocks noChangeAspect="1"/>
          </p:cNvPicPr>
          <p:nvPr/>
        </p:nvPicPr>
        <p:blipFill>
          <a:blip r:embed="rId3">
            <a:extLst/>
          </a:blip>
          <a:stretch>
            <a:fillRect/>
          </a:stretch>
        </p:blipFill>
        <p:spPr>
          <a:xfrm>
            <a:off x="4300309" y="2799576"/>
            <a:ext cx="3767962" cy="3767962"/>
          </a:xfrm>
          <a:prstGeom prst="rect">
            <a:avLst/>
          </a:prstGeom>
          <a:ln w="12700">
            <a:miter lim="400000"/>
          </a:ln>
        </p:spPr>
      </p:pic>
      <p:sp>
        <p:nvSpPr>
          <p:cNvPr id="205" name="Image source: Flaticon"/>
          <p:cNvSpPr txBox="1"/>
          <p:nvPr/>
        </p:nvSpPr>
        <p:spPr>
          <a:xfrm>
            <a:off x="-464265" y="9462772"/>
            <a:ext cx="1280726" cy="269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000"/>
            </a:lvl1pPr>
          </a:lstStyle>
          <a:p>
            <a:pPr/>
            <a:r>
              <a:t>Image source: Flaticon</a:t>
            </a:r>
          </a:p>
        </p:txBody>
      </p:sp>
      <p:sp>
        <p:nvSpPr>
          <p:cNvPr id="206" name="Angela M., Marktforscherin"/>
          <p:cNvSpPr txBox="1"/>
          <p:nvPr/>
        </p:nvSpPr>
        <p:spPr>
          <a:xfrm>
            <a:off x="5035951" y="6851409"/>
            <a:ext cx="2060846"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Angela M.,</a:t>
            </a:r>
            <a:br/>
            <a:r>
              <a:t>Marktforscherin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Frisch nach Saratoga County gezogen, schicke Gegend"/>
          <p:cNvSpPr txBox="1"/>
          <p:nvPr>
            <p:ph type="body" idx="21"/>
          </p:nvPr>
        </p:nvSpPr>
        <p:spPr>
          <a:prstGeom prst="rect">
            <a:avLst/>
          </a:prstGeom>
        </p:spPr>
        <p:txBody>
          <a:bodyPr/>
          <a:lstStyle>
            <a:lvl1pPr marL="124460" marR="124460" indent="124460" defTabSz="1274470">
              <a:defRPr sz="6076"/>
            </a:lvl1pPr>
          </a:lstStyle>
          <a:p>
            <a:pPr/>
            <a:r>
              <a:t>Frisch nach Saratoga County gezogen, schicke Gegend</a:t>
            </a:r>
          </a:p>
        </p:txBody>
      </p:sp>
      <p:grpSp>
        <p:nvGrpSpPr>
          <p:cNvPr id="214" name="Gruppieren"/>
          <p:cNvGrpSpPr/>
          <p:nvPr/>
        </p:nvGrpSpPr>
        <p:grpSpPr>
          <a:xfrm>
            <a:off x="728518" y="1921554"/>
            <a:ext cx="5711257" cy="3535080"/>
            <a:chOff x="0" y="0"/>
            <a:chExt cx="5711256" cy="3535078"/>
          </a:xfrm>
        </p:grpSpPr>
        <p:pic>
          <p:nvPicPr>
            <p:cNvPr id="212" name="Bild" descr="Bild"/>
            <p:cNvPicPr>
              <a:picLocks noChangeAspect="1"/>
            </p:cNvPicPr>
            <p:nvPr/>
          </p:nvPicPr>
          <p:blipFill>
            <a:blip r:embed="rId2">
              <a:extLst/>
            </a:blip>
            <a:stretch>
              <a:fillRect/>
            </a:stretch>
          </p:blipFill>
          <p:spPr>
            <a:xfrm>
              <a:off x="0" y="0"/>
              <a:ext cx="5711257" cy="3535079"/>
            </a:xfrm>
            <a:prstGeom prst="rect">
              <a:avLst/>
            </a:prstGeom>
            <a:ln w="12700" cap="flat">
              <a:noFill/>
              <a:miter lim="400000"/>
            </a:ln>
            <a:effectLst/>
          </p:spPr>
        </p:pic>
        <p:sp>
          <p:nvSpPr>
            <p:cNvPr id="213" name="Kreis"/>
            <p:cNvSpPr/>
            <p:nvPr/>
          </p:nvSpPr>
          <p:spPr>
            <a:xfrm>
              <a:off x="4733321" y="893028"/>
              <a:ext cx="203298" cy="203298"/>
            </a:xfrm>
            <a:prstGeom prst="ellipse">
              <a:avLst/>
            </a:prstGeom>
            <a:solidFill>
              <a:srgbClr val="004D80"/>
            </a:solidFill>
            <a:ln w="12700" cap="flat">
              <a:noFill/>
              <a:miter lim="400000"/>
            </a:ln>
            <a:effectLst/>
          </p:spPr>
          <p:txBody>
            <a:bodyPr wrap="square" lIns="65023" tIns="65023" rIns="65023" bIns="65023" numCol="1" anchor="ctr">
              <a:noAutofit/>
            </a:bodyPr>
            <a:lstStyle/>
            <a:p>
              <a:pPr/>
            </a:p>
          </p:txBody>
        </p:sp>
      </p:grpSp>
      <p:sp>
        <p:nvSpPr>
          <p:cNvPr id="215" name="Textblase"/>
          <p:cNvSpPr/>
          <p:nvPr/>
        </p:nvSpPr>
        <p:spPr>
          <a:xfrm>
            <a:off x="5636493" y="1903865"/>
            <a:ext cx="6673851" cy="6419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13" y="0"/>
                </a:moveTo>
                <a:cubicBezTo>
                  <a:pt x="5172" y="0"/>
                  <a:pt x="4977" y="203"/>
                  <a:pt x="4977" y="453"/>
                </a:cubicBezTo>
                <a:lnTo>
                  <a:pt x="4977" y="2229"/>
                </a:lnTo>
                <a:lnTo>
                  <a:pt x="0" y="3364"/>
                </a:lnTo>
                <a:lnTo>
                  <a:pt x="4977" y="4499"/>
                </a:lnTo>
                <a:lnTo>
                  <a:pt x="4977" y="21147"/>
                </a:lnTo>
                <a:cubicBezTo>
                  <a:pt x="4977" y="21397"/>
                  <a:pt x="5172" y="21600"/>
                  <a:pt x="5413" y="21600"/>
                </a:cubicBezTo>
                <a:lnTo>
                  <a:pt x="21165" y="21600"/>
                </a:lnTo>
                <a:cubicBezTo>
                  <a:pt x="21405" y="21600"/>
                  <a:pt x="21600" y="21397"/>
                  <a:pt x="21600" y="21147"/>
                </a:cubicBezTo>
                <a:lnTo>
                  <a:pt x="21600" y="453"/>
                </a:lnTo>
                <a:cubicBezTo>
                  <a:pt x="21600" y="203"/>
                  <a:pt x="21405" y="0"/>
                  <a:pt x="21165" y="0"/>
                </a:cubicBezTo>
                <a:lnTo>
                  <a:pt x="5413" y="0"/>
                </a:lnTo>
                <a:close/>
              </a:path>
            </a:pathLst>
          </a:custGeom>
          <a:solidFill>
            <a:srgbClr val="D5D5D5">
              <a:alpha val="50000"/>
            </a:srgbClr>
          </a:solidFill>
          <a:ln w="12700">
            <a:miter lim="400000"/>
          </a:ln>
        </p:spPr>
        <p:txBody>
          <a:bodyPr lIns="65023" tIns="65023" rIns="65023" bIns="65023" anchor="ctr"/>
          <a:lstStyle/>
          <a:p>
            <a:pPr/>
          </a:p>
        </p:txBody>
      </p:sp>
      <p:sp>
        <p:nvSpPr>
          <p:cNvPr id="216" name="Image source: Dedering, UpstateNYer"/>
          <p:cNvSpPr txBox="1"/>
          <p:nvPr/>
        </p:nvSpPr>
        <p:spPr>
          <a:xfrm>
            <a:off x="130030" y="9402289"/>
            <a:ext cx="2004217" cy="269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000"/>
            </a:lvl1pPr>
          </a:lstStyle>
          <a:p>
            <a:pPr/>
            <a:r>
              <a:t>Image source: Dedering, UpstateNYer</a:t>
            </a:r>
          </a:p>
        </p:txBody>
      </p:sp>
      <p:pic>
        <p:nvPicPr>
          <p:cNvPr id="217" name="Bild" descr="Bild"/>
          <p:cNvPicPr>
            <a:picLocks noChangeAspect="1"/>
          </p:cNvPicPr>
          <p:nvPr/>
        </p:nvPicPr>
        <p:blipFill>
          <a:blip r:embed="rId3">
            <a:extLst/>
          </a:blip>
          <a:stretch>
            <a:fillRect/>
          </a:stretch>
        </p:blipFill>
        <p:spPr>
          <a:xfrm>
            <a:off x="7806986" y="2065393"/>
            <a:ext cx="4081005" cy="6096001"/>
          </a:xfrm>
          <a:prstGeom prst="rect">
            <a:avLst/>
          </a:prstGeom>
          <a:ln w="12700">
            <a:miter lim="400000"/>
          </a:ln>
        </p:spPr>
      </p:pic>
      <p:pic>
        <p:nvPicPr>
          <p:cNvPr id="218" name="003-woman-9.png" descr="003-woman-9.png"/>
          <p:cNvPicPr>
            <a:picLocks noChangeAspect="1"/>
          </p:cNvPicPr>
          <p:nvPr/>
        </p:nvPicPr>
        <p:blipFill>
          <a:blip r:embed="rId4">
            <a:extLst/>
          </a:blip>
          <a:stretch>
            <a:fillRect/>
          </a:stretch>
        </p:blipFill>
        <p:spPr>
          <a:xfrm>
            <a:off x="556821" y="6415248"/>
            <a:ext cx="1963688" cy="1963688"/>
          </a:xfrm>
          <a:prstGeom prst="rect">
            <a:avLst/>
          </a:prstGeom>
          <a:ln w="12700">
            <a:miter lim="400000"/>
          </a:ln>
        </p:spPr>
      </p:pic>
      <p:sp>
        <p:nvSpPr>
          <p:cNvPr id="219" name="Yeah, I love my new job!"/>
          <p:cNvSpPr/>
          <p:nvPr/>
        </p:nvSpPr>
        <p:spPr>
          <a:xfrm>
            <a:off x="1900064" y="5921284"/>
            <a:ext cx="4286648"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2" y="0"/>
                </a:moveTo>
                <a:cubicBezTo>
                  <a:pt x="3195" y="0"/>
                  <a:pt x="3052" y="484"/>
                  <a:pt x="3052" y="1080"/>
                </a:cubicBezTo>
                <a:lnTo>
                  <a:pt x="3052" y="13244"/>
                </a:lnTo>
                <a:lnTo>
                  <a:pt x="0" y="15404"/>
                </a:lnTo>
                <a:lnTo>
                  <a:pt x="3052" y="17564"/>
                </a:lnTo>
                <a:lnTo>
                  <a:pt x="3052" y="20520"/>
                </a:lnTo>
                <a:cubicBezTo>
                  <a:pt x="3052" y="21116"/>
                  <a:pt x="3195" y="21600"/>
                  <a:pt x="3372" y="21600"/>
                </a:cubicBezTo>
                <a:lnTo>
                  <a:pt x="21280" y="21600"/>
                </a:lnTo>
                <a:cubicBezTo>
                  <a:pt x="21457" y="21600"/>
                  <a:pt x="21600" y="21116"/>
                  <a:pt x="21600" y="20520"/>
                </a:cubicBezTo>
                <a:lnTo>
                  <a:pt x="21600" y="1080"/>
                </a:lnTo>
                <a:cubicBezTo>
                  <a:pt x="21600" y="484"/>
                  <a:pt x="21457" y="0"/>
                  <a:pt x="21280" y="0"/>
                </a:cubicBezTo>
                <a:lnTo>
                  <a:pt x="3372" y="0"/>
                </a:lnTo>
                <a:close/>
              </a:path>
            </a:pathLst>
          </a:custGeom>
          <a:solidFill>
            <a:srgbClr val="D5D5D5">
              <a:alpha val="49334"/>
            </a:srgb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Yeah, I love my new job!</a:t>
            </a:r>
          </a:p>
        </p:txBody>
      </p:sp>
      <p:sp>
        <p:nvSpPr>
          <p:cNvPr id="220" name="Angi"/>
          <p:cNvSpPr txBox="1"/>
          <p:nvPr/>
        </p:nvSpPr>
        <p:spPr>
          <a:xfrm>
            <a:off x="1195754" y="8484320"/>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Erste Aufgabe: Verkaufswert von Immobilie vorhersagen"/>
          <p:cNvSpPr txBox="1"/>
          <p:nvPr>
            <p:ph type="body" idx="21"/>
          </p:nvPr>
        </p:nvSpPr>
        <p:spPr>
          <a:prstGeom prst="rect">
            <a:avLst/>
          </a:prstGeom>
        </p:spPr>
        <p:txBody>
          <a:bodyPr/>
          <a:lstStyle>
            <a:lvl1pPr marL="118110" marR="118110" indent="118110" defTabSz="1209446">
              <a:defRPr sz="5766"/>
            </a:lvl1pPr>
          </a:lstStyle>
          <a:p>
            <a:pPr/>
            <a:r>
              <a:t>Erste Aufgabe: Verkaufswert von Immobilie vorhersagen</a:t>
            </a:r>
          </a:p>
        </p:txBody>
      </p:sp>
      <p:pic>
        <p:nvPicPr>
          <p:cNvPr id="224" name="013-man-10.png" descr="013-man-10.png"/>
          <p:cNvPicPr>
            <a:picLocks noChangeAspect="1"/>
          </p:cNvPicPr>
          <p:nvPr/>
        </p:nvPicPr>
        <p:blipFill>
          <a:blip r:embed="rId2">
            <a:extLst/>
          </a:blip>
          <a:stretch>
            <a:fillRect/>
          </a:stretch>
        </p:blipFill>
        <p:spPr>
          <a:xfrm>
            <a:off x="1205251" y="4116311"/>
            <a:ext cx="3810001" cy="3810001"/>
          </a:xfrm>
          <a:prstGeom prst="rect">
            <a:avLst/>
          </a:prstGeom>
          <a:ln w="12700">
            <a:miter lim="400000"/>
          </a:ln>
        </p:spPr>
      </p:pic>
      <p:pic>
        <p:nvPicPr>
          <p:cNvPr id="225" name="003-woman-9.png" descr="003-woman-9.png"/>
          <p:cNvPicPr>
            <a:picLocks noChangeAspect="1"/>
          </p:cNvPicPr>
          <p:nvPr/>
        </p:nvPicPr>
        <p:blipFill>
          <a:blip r:embed="rId3">
            <a:extLst/>
          </a:blip>
          <a:stretch>
            <a:fillRect/>
          </a:stretch>
        </p:blipFill>
        <p:spPr>
          <a:xfrm>
            <a:off x="7812002" y="4116311"/>
            <a:ext cx="3810001" cy="3810001"/>
          </a:xfrm>
          <a:prstGeom prst="rect">
            <a:avLst/>
          </a:prstGeom>
          <a:ln w="12700">
            <a:miter lim="400000"/>
          </a:ln>
        </p:spPr>
      </p:pic>
      <p:sp>
        <p:nvSpPr>
          <p:cNvPr id="226" name="Don, Immobiliengigant"/>
          <p:cNvSpPr txBox="1"/>
          <p:nvPr/>
        </p:nvSpPr>
        <p:spPr>
          <a:xfrm>
            <a:off x="1691090" y="7950431"/>
            <a:ext cx="283832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 Immobiliengigant</a:t>
            </a:r>
          </a:p>
        </p:txBody>
      </p:sp>
      <p:sp>
        <p:nvSpPr>
          <p:cNvPr id="227" name="Angi"/>
          <p:cNvSpPr txBox="1"/>
          <p:nvPr/>
        </p:nvSpPr>
        <p:spPr>
          <a:xfrm>
            <a:off x="9374091" y="7950431"/>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
        <p:nvSpPr>
          <p:cNvPr id="228" name="Wieviel ist mein Haus wert! So groß, tolles Haus!"/>
          <p:cNvSpPr/>
          <p:nvPr/>
        </p:nvSpPr>
        <p:spPr>
          <a:xfrm>
            <a:off x="1449490" y="2369356"/>
            <a:ext cx="3681016" cy="1644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3" y="0"/>
                </a:moveTo>
                <a:cubicBezTo>
                  <a:pt x="167" y="0"/>
                  <a:pt x="0" y="373"/>
                  <a:pt x="0" y="834"/>
                </a:cubicBezTo>
                <a:lnTo>
                  <a:pt x="0" y="15846"/>
                </a:lnTo>
                <a:cubicBezTo>
                  <a:pt x="0" y="16306"/>
                  <a:pt x="167" y="16680"/>
                  <a:pt x="373" y="16680"/>
                </a:cubicBezTo>
                <a:lnTo>
                  <a:pt x="7373" y="16680"/>
                </a:lnTo>
                <a:lnTo>
                  <a:pt x="8118" y="21600"/>
                </a:lnTo>
                <a:lnTo>
                  <a:pt x="8864" y="16680"/>
                </a:lnTo>
                <a:lnTo>
                  <a:pt x="21227" y="16680"/>
                </a:lnTo>
                <a:cubicBezTo>
                  <a:pt x="21433" y="16680"/>
                  <a:pt x="21600" y="16306"/>
                  <a:pt x="21600" y="15846"/>
                </a:cubicBezTo>
                <a:lnTo>
                  <a:pt x="21600" y="834"/>
                </a:lnTo>
                <a:cubicBezTo>
                  <a:pt x="21600" y="373"/>
                  <a:pt x="21433" y="0"/>
                  <a:pt x="21227" y="0"/>
                </a:cubicBezTo>
                <a:lnTo>
                  <a:pt x="373"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Wieviel ist mein Haus wert! So groß, tolles Haus!</a:t>
            </a:r>
          </a:p>
        </p:txBody>
      </p:sp>
      <p:sp>
        <p:nvSpPr>
          <p:cNvPr id="229" name="Find ich heraus.…"/>
          <p:cNvSpPr/>
          <p:nvPr/>
        </p:nvSpPr>
        <p:spPr>
          <a:xfrm>
            <a:off x="7876494" y="2369356"/>
            <a:ext cx="3681017" cy="172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3" y="0"/>
                </a:moveTo>
                <a:cubicBezTo>
                  <a:pt x="167" y="0"/>
                  <a:pt x="0" y="356"/>
                  <a:pt x="0" y="796"/>
                </a:cubicBezTo>
                <a:lnTo>
                  <a:pt x="0" y="15126"/>
                </a:lnTo>
                <a:cubicBezTo>
                  <a:pt x="0" y="15566"/>
                  <a:pt x="167" y="15923"/>
                  <a:pt x="373" y="15923"/>
                </a:cubicBezTo>
                <a:lnTo>
                  <a:pt x="8137" y="15923"/>
                </a:lnTo>
                <a:lnTo>
                  <a:pt x="8882" y="21600"/>
                </a:lnTo>
                <a:lnTo>
                  <a:pt x="9625" y="15923"/>
                </a:lnTo>
                <a:lnTo>
                  <a:pt x="21227" y="15923"/>
                </a:lnTo>
                <a:cubicBezTo>
                  <a:pt x="21433" y="15923"/>
                  <a:pt x="21600" y="15566"/>
                  <a:pt x="21600" y="15126"/>
                </a:cubicBezTo>
                <a:lnTo>
                  <a:pt x="21600" y="796"/>
                </a:lnTo>
                <a:cubicBezTo>
                  <a:pt x="21600" y="356"/>
                  <a:pt x="21433" y="0"/>
                  <a:pt x="21227" y="0"/>
                </a:cubicBezTo>
                <a:lnTo>
                  <a:pt x="373"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Find ich heraus.</a:t>
            </a:r>
          </a:p>
          <a:p>
            <a:pPr/>
            <a:r>
              <a:t>Ich mach’s wissenschaftlich.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Angi schaut sich Immobilien-Daten zum Landkreis an"/>
          <p:cNvSpPr txBox="1"/>
          <p:nvPr>
            <p:ph type="body" idx="21"/>
          </p:nvPr>
        </p:nvSpPr>
        <p:spPr>
          <a:prstGeom prst="rect">
            <a:avLst/>
          </a:prstGeom>
        </p:spPr>
        <p:txBody>
          <a:bodyPr/>
          <a:lstStyle/>
          <a:p>
            <a:pPr/>
            <a:r>
              <a:t>Angi schaut sich Immobilien-Daten zum Landkreis an</a:t>
            </a:r>
          </a:p>
        </p:txBody>
      </p:sp>
      <p:graphicFrame>
        <p:nvGraphicFramePr>
          <p:cNvPr id="233" name="Tabelle"/>
          <p:cNvGraphicFramePr/>
          <p:nvPr/>
        </p:nvGraphicFramePr>
        <p:xfrm>
          <a:off x="3841344" y="2572433"/>
          <a:ext cx="8664504" cy="4613179"/>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241988"/>
                <a:gridCol w="2087203"/>
                <a:gridCol w="550746"/>
                <a:gridCol w="625847"/>
                <a:gridCol w="1151559"/>
                <a:gridCol w="1219200"/>
                <a:gridCol w="1001356"/>
              </a:tblGrid>
              <a:tr h="421065">
                <a:tc>
                  <a:txBody>
                    <a:bodyPr/>
                    <a:lstStyle/>
                    <a:p>
                      <a:pPr algn="l" defTabSz="457200">
                        <a:defRPr sz="1800"/>
                      </a:pPr>
                      <a:r>
                        <a:rPr b="1" sz="2000">
                          <a:sym typeface="Helvetica Neue"/>
                        </a:rPr>
                        <a:t>price</a:t>
                      </a:r>
                    </a:p>
                  </a:txBody>
                  <a:tcPr marL="50800" marR="50800" marT="50800" marB="50800" anchor="t" anchorCtr="0" horzOverflow="overflow"/>
                </a:tc>
                <a:tc>
                  <a:txBody>
                    <a:bodyPr/>
                    <a:lstStyle/>
                    <a:p>
                      <a:pPr algn="l" defTabSz="457200">
                        <a:defRPr sz="1800"/>
                      </a:pPr>
                      <a:r>
                        <a:rPr b="1" sz="2000">
                          <a:sym typeface="Helvetica Neue"/>
                        </a:rPr>
                        <a:t>square-feet</a:t>
                      </a:r>
                    </a:p>
                  </a:txBody>
                  <a:tcPr marL="50800" marR="50800" marT="50800" marB="50800" anchor="t" anchorCtr="0" horzOverflow="overflow"/>
                </a:tc>
                <a:tc>
                  <a:txBody>
                    <a:bodyPr/>
                    <a:lstStyle/>
                    <a:p>
                      <a:pPr algn="l" defTabSz="457200">
                        <a:defRPr sz="1800"/>
                      </a:pPr>
                      <a:r>
                        <a:rPr b="1" sz="2000">
                          <a:sym typeface="Helvetica Neue"/>
                        </a:rPr>
                        <a:t>age</a:t>
                      </a:r>
                    </a:p>
                  </a:txBody>
                  <a:tcPr marL="50800" marR="50800" marT="50800" marB="50800" anchor="t" anchorCtr="0" horzOverflow="overflow"/>
                </a:tc>
                <a:tc>
                  <a:txBody>
                    <a:bodyPr/>
                    <a:lstStyle/>
                    <a:p>
                      <a:pPr algn="l" defTabSz="457200">
                        <a:defRPr sz="1800"/>
                      </a:pPr>
                      <a:r>
                        <a:rPr b="1" sz="2000">
                          <a:sym typeface="Helvetica Neue"/>
                        </a:rPr>
                        <a:t>a/c</a:t>
                      </a:r>
                    </a:p>
                  </a:txBody>
                  <a:tcPr marL="50800" marR="50800" marT="50800" marB="50800" anchor="t" anchorCtr="0" horzOverflow="overflow"/>
                </a:tc>
                <a:tc>
                  <a:txBody>
                    <a:bodyPr/>
                    <a:lstStyle/>
                    <a:p>
                      <a:pPr algn="l" defTabSz="457200">
                        <a:defRPr sz="1800"/>
                      </a:pPr>
                      <a:r>
                        <a:rPr b="1" sz="2000">
                          <a:sym typeface="Helvetica Neue"/>
                        </a:rPr>
                        <a:t>fireplace</a:t>
                      </a:r>
                    </a:p>
                  </a:txBody>
                  <a:tcPr marL="50800" marR="50800" marT="50800" marB="50800" anchor="t" anchorCtr="0" horzOverflow="overflow"/>
                </a:tc>
                <a:tc>
                  <a:txBody>
                    <a:bodyPr/>
                    <a:lstStyle/>
                    <a:p>
                      <a:pPr algn="l" defTabSz="457200">
                        <a:defRPr sz="1800"/>
                      </a:pPr>
                      <a:r>
                        <a:rPr b="1" sz="2000">
                          <a:sym typeface="Helvetica Neue"/>
                        </a:rPr>
                        <a:t>heating</a:t>
                      </a:r>
                    </a:p>
                  </a:txBody>
                  <a:tcPr marL="50800" marR="50800" marT="50800" marB="50800" anchor="t" anchorCtr="0" horzOverflow="overflow"/>
                </a:tc>
                <a:tc>
                  <a:txBody>
                    <a:bodyPr/>
                    <a:lstStyle/>
                    <a:p>
                      <a:pPr algn="l" defTabSz="457200">
                        <a:defRPr sz="1800"/>
                      </a:pPr>
                      <a:r>
                        <a:rPr b="1" sz="2000">
                          <a:sym typeface="Helvetica Neue"/>
                        </a:rPr>
                        <a:t>…</a:t>
                      </a:r>
                    </a:p>
                  </a:txBody>
                  <a:tcPr marL="50800" marR="50800" marT="50800" marB="50800" anchor="t" anchorCtr="0" horzOverflow="overflow"/>
                </a:tc>
              </a:tr>
              <a:tr h="421065">
                <a:tc>
                  <a:txBody>
                    <a:bodyPr/>
                    <a:lstStyle/>
                    <a:p>
                      <a:pPr defTabSz="457200">
                        <a:defRPr sz="1800"/>
                      </a:pPr>
                      <a:r>
                        <a:rPr b="1" sz="2000">
                          <a:sym typeface="Helvetica Neue"/>
                        </a:rPr>
                        <a:t>132500</a:t>
                      </a:r>
                    </a:p>
                  </a:txBody>
                  <a:tcPr marL="50800" marR="50800" marT="50800" marB="50800" anchor="t" anchorCtr="0" horzOverflow="overflow"/>
                </a:tc>
                <a:tc>
                  <a:txBody>
                    <a:bodyPr/>
                    <a:lstStyle/>
                    <a:p>
                      <a:pPr defTabSz="457200">
                        <a:defRPr sz="1800"/>
                      </a:pPr>
                      <a:r>
                        <a:rPr sz="2000">
                          <a:sym typeface="Helvetica Neue"/>
                        </a:rPr>
                        <a:t>84.17</a:t>
                      </a:r>
                    </a:p>
                  </a:txBody>
                  <a:tcPr marL="50800" marR="50800" marT="50800" marB="50800" anchor="t" anchorCtr="0" horzOverflow="overflow"/>
                </a:tc>
                <a:tc>
                  <a:txBody>
                    <a:bodyPr/>
                    <a:lstStyle/>
                    <a:p>
                      <a:pPr defTabSz="457200">
                        <a:defRPr sz="1800"/>
                      </a:pPr>
                      <a:r>
                        <a:rPr sz="2000">
                          <a:sym typeface="Helvetica Neue"/>
                        </a:rPr>
                        <a:t>42</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Electricity</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181115</a:t>
                      </a:r>
                    </a:p>
                  </a:txBody>
                  <a:tcPr marL="50800" marR="50800" marT="50800" marB="50800" anchor="t" anchorCtr="0" horzOverflow="overflow"/>
                </a:tc>
                <a:tc>
                  <a:txBody>
                    <a:bodyPr/>
                    <a:lstStyle/>
                    <a:p>
                      <a:pPr defTabSz="457200">
                        <a:defRPr sz="1800"/>
                      </a:pPr>
                      <a:r>
                        <a:rPr sz="2000">
                          <a:sym typeface="Helvetica Neue"/>
                        </a:rPr>
                        <a:t>181.44</a:t>
                      </a:r>
                    </a:p>
                  </a:txBody>
                  <a:tcPr marL="50800" marR="50800" marT="50800" marB="50800" anchor="t" anchorCtr="0" horzOverflow="overflow"/>
                </a:tc>
                <a:tc>
                  <a:txBody>
                    <a:bodyPr/>
                    <a:lstStyle/>
                    <a:p>
                      <a:pPr defTabSz="457200">
                        <a:defRPr sz="1800"/>
                      </a:pPr>
                      <a:r>
                        <a:rPr sz="2000">
                          <a:sym typeface="Helvetica Neue"/>
                        </a:rPr>
                        <a:t>0</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109000</a:t>
                      </a:r>
                    </a:p>
                  </a:txBody>
                  <a:tcPr marL="50800" marR="50800" marT="50800" marB="50800" anchor="t" anchorCtr="0" horzOverflow="overflow"/>
                </a:tc>
                <a:tc>
                  <a:txBody>
                    <a:bodyPr/>
                    <a:lstStyle/>
                    <a:p>
                      <a:pPr defTabSz="457200">
                        <a:defRPr sz="1800"/>
                      </a:pPr>
                      <a:r>
                        <a:rPr sz="2000">
                          <a:sym typeface="Helvetica Neue"/>
                        </a:rPr>
                        <a:t>180.60</a:t>
                      </a:r>
                    </a:p>
                  </a:txBody>
                  <a:tcPr marL="50800" marR="50800" marT="50800" marB="50800" anchor="t" anchorCtr="0" horzOverflow="overflow"/>
                </a:tc>
                <a:tc>
                  <a:txBody>
                    <a:bodyPr/>
                    <a:lstStyle/>
                    <a:p>
                      <a:pPr defTabSz="457200">
                        <a:defRPr sz="1800"/>
                      </a:pPr>
                      <a:r>
                        <a:rPr sz="2000">
                          <a:sym typeface="Helvetica Neue"/>
                        </a:rPr>
                        <a:t>133</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155000</a:t>
                      </a:r>
                    </a:p>
                  </a:txBody>
                  <a:tcPr marL="50800" marR="50800" marT="50800" marB="50800" anchor="t" anchorCtr="0" horzOverflow="overflow"/>
                </a:tc>
                <a:tc>
                  <a:txBody>
                    <a:bodyPr/>
                    <a:lstStyle/>
                    <a:p>
                      <a:pPr defTabSz="457200">
                        <a:defRPr sz="1800"/>
                      </a:pPr>
                      <a:r>
                        <a:rPr sz="2000">
                          <a:sym typeface="Helvetica Neue"/>
                        </a:rPr>
                        <a:t>180.60</a:t>
                      </a:r>
                    </a:p>
                  </a:txBody>
                  <a:tcPr marL="50800" marR="50800" marT="50800" marB="50800" anchor="t" anchorCtr="0" horzOverflow="overflow"/>
                </a:tc>
                <a:tc>
                  <a:txBody>
                    <a:bodyPr/>
                    <a:lstStyle/>
                    <a:p>
                      <a:pPr defTabSz="457200">
                        <a:defRPr sz="1800"/>
                      </a:pPr>
                      <a:r>
                        <a:rPr sz="2000">
                          <a:sym typeface="Helvetica Neue"/>
                        </a:rPr>
                        <a:t>13</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86060</a:t>
                      </a:r>
                    </a:p>
                  </a:txBody>
                  <a:tcPr marL="50800" marR="50800" marT="50800" marB="50800" anchor="t" anchorCtr="0" horzOverflow="overflow"/>
                </a:tc>
                <a:tc>
                  <a:txBody>
                    <a:bodyPr/>
                    <a:lstStyle/>
                    <a:p>
                      <a:pPr defTabSz="457200">
                        <a:defRPr sz="1800"/>
                      </a:pPr>
                      <a:r>
                        <a:rPr sz="2000">
                          <a:sym typeface="Helvetica Neue"/>
                        </a:rPr>
                        <a:t>78.04</a:t>
                      </a:r>
                    </a:p>
                  </a:txBody>
                  <a:tcPr marL="50800" marR="50800" marT="50800" marB="50800" anchor="t" anchorCtr="0" horzOverflow="overflow"/>
                </a:tc>
                <a:tc>
                  <a:txBody>
                    <a:bodyPr/>
                    <a:lstStyle/>
                    <a:p>
                      <a:pPr defTabSz="457200">
                        <a:defRPr sz="1800"/>
                      </a:pPr>
                      <a:r>
                        <a:rPr sz="2000">
                          <a:sym typeface="Helvetica Neue"/>
                        </a:rPr>
                        <a:t>0</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120000</a:t>
                      </a:r>
                    </a:p>
                  </a:txBody>
                  <a:tcPr marL="50800" marR="50800" marT="50800" marB="50800" anchor="t" anchorCtr="0" horzOverflow="overflow"/>
                </a:tc>
                <a:tc>
                  <a:txBody>
                    <a:bodyPr/>
                    <a:lstStyle/>
                    <a:p>
                      <a:pPr defTabSz="457200">
                        <a:defRPr sz="1800"/>
                      </a:pPr>
                      <a:r>
                        <a:rPr sz="2000">
                          <a:sym typeface="Helvetica Neue"/>
                        </a:rPr>
                        <a:t>107.02</a:t>
                      </a:r>
                    </a:p>
                  </a:txBody>
                  <a:tcPr marL="50800" marR="50800" marT="50800" marB="50800" anchor="t" anchorCtr="0" horzOverflow="overflow"/>
                </a:tc>
                <a:tc>
                  <a:txBody>
                    <a:bodyPr/>
                    <a:lstStyle/>
                    <a:p>
                      <a:pPr defTabSz="457200">
                        <a:defRPr sz="1800"/>
                      </a:pPr>
                      <a:r>
                        <a:rPr sz="2000">
                          <a:sym typeface="Helvetica Neue"/>
                        </a:rPr>
                        <a:t>31</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153000</a:t>
                      </a:r>
                    </a:p>
                  </a:txBody>
                  <a:tcPr marL="50800" marR="50800" marT="50800" marB="50800" anchor="t" anchorCtr="0" horzOverflow="overflow"/>
                </a:tc>
                <a:tc>
                  <a:txBody>
                    <a:bodyPr/>
                    <a:lstStyle/>
                    <a:p>
                      <a:pPr defTabSz="457200">
                        <a:defRPr sz="1800"/>
                      </a:pPr>
                      <a:r>
                        <a:rPr sz="2000">
                          <a:sym typeface="Helvetica Neue"/>
                        </a:rPr>
                        <a:t>255.67</a:t>
                      </a:r>
                    </a:p>
                  </a:txBody>
                  <a:tcPr marL="50800" marR="50800" marT="50800" marB="50800" anchor="t" anchorCtr="0" horzOverflow="overflow"/>
                </a:tc>
                <a:tc>
                  <a:txBody>
                    <a:bodyPr/>
                    <a:lstStyle/>
                    <a:p>
                      <a:pPr defTabSz="457200">
                        <a:defRPr sz="1800"/>
                      </a:pPr>
                      <a:r>
                        <a:rPr sz="2000">
                          <a:sym typeface="Helvetica Neue"/>
                        </a:rPr>
                        <a:t>33</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Oil</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170000</a:t>
                      </a:r>
                    </a:p>
                  </a:txBody>
                  <a:tcPr marL="50800" marR="50800" marT="50800" marB="50800" anchor="t" anchorCtr="0" horzOverflow="overflow"/>
                </a:tc>
                <a:tc>
                  <a:txBody>
                    <a:bodyPr/>
                    <a:lstStyle/>
                    <a:p>
                      <a:pPr defTabSz="457200">
                        <a:defRPr sz="1800"/>
                      </a:pPr>
                      <a:r>
                        <a:rPr sz="2000">
                          <a:sym typeface="Helvetica Neue"/>
                        </a:rPr>
                        <a:t>154.40</a:t>
                      </a:r>
                    </a:p>
                  </a:txBody>
                  <a:tcPr marL="50800" marR="50800" marT="50800" marB="50800" anchor="t" anchorCtr="0" horzOverflow="overflow"/>
                </a:tc>
                <a:tc>
                  <a:txBody>
                    <a:bodyPr/>
                    <a:lstStyle/>
                    <a:p>
                      <a:pPr defTabSz="457200">
                        <a:defRPr sz="1800"/>
                      </a:pPr>
                      <a:r>
                        <a:rPr sz="2000">
                          <a:sym typeface="Helvetica Neue"/>
                        </a:rPr>
                        <a:t>23</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Yes</a:t>
                      </a:r>
                    </a:p>
                  </a:txBody>
                  <a:tcPr marL="50800" marR="50800" marT="50800" marB="50800" anchor="t" anchorCtr="0" horzOverflow="overflow"/>
                </a:tc>
                <a:tc>
                  <a:txBody>
                    <a:bodyPr/>
                    <a:lstStyle/>
                    <a:p>
                      <a:pPr algn="l" defTabSz="457200">
                        <a:defRPr sz="1800"/>
                      </a:pPr>
                      <a:r>
                        <a:rPr sz="2000">
                          <a:sym typeface="Helvetica Neue"/>
                        </a:rPr>
                        <a:t>Oil</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90000</a:t>
                      </a:r>
                    </a:p>
                  </a:txBody>
                  <a:tcPr marL="50800" marR="50800" marT="50800" marB="50800" anchor="t" anchorCtr="0" horzOverflow="overflow"/>
                </a:tc>
                <a:tc>
                  <a:txBody>
                    <a:bodyPr/>
                    <a:lstStyle/>
                    <a:p>
                      <a:pPr defTabSz="457200">
                        <a:defRPr sz="1800"/>
                      </a:pPr>
                      <a:r>
                        <a:rPr sz="2000">
                          <a:sym typeface="Helvetica Neue"/>
                        </a:rPr>
                        <a:t>151.62</a:t>
                      </a:r>
                    </a:p>
                  </a:txBody>
                  <a:tcPr marL="50800" marR="50800" marT="50800" marB="50800" anchor="t" anchorCtr="0" horzOverflow="overflow"/>
                </a:tc>
                <a:tc>
                  <a:txBody>
                    <a:bodyPr/>
                    <a:lstStyle/>
                    <a:p>
                      <a:pPr defTabSz="457200">
                        <a:defRPr sz="1800"/>
                      </a:pPr>
                      <a:r>
                        <a:rPr sz="2000">
                          <a:sym typeface="Helvetica Neue"/>
                        </a:rPr>
                        <a:t>36</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Electricity</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defTabSz="457200">
                        <a:defRPr sz="1800"/>
                      </a:pPr>
                      <a:r>
                        <a:rPr b="1" sz="2000">
                          <a:sym typeface="Helvetica Neue"/>
                        </a:rPr>
                        <a:t>122900</a:t>
                      </a:r>
                    </a:p>
                  </a:txBody>
                  <a:tcPr marL="50800" marR="50800" marT="50800" marB="50800" anchor="t" anchorCtr="0" horzOverflow="overflow"/>
                </a:tc>
                <a:tc>
                  <a:txBody>
                    <a:bodyPr/>
                    <a:lstStyle/>
                    <a:p>
                      <a:pPr defTabSz="457200">
                        <a:defRPr sz="1800"/>
                      </a:pPr>
                      <a:r>
                        <a:rPr sz="2000">
                          <a:sym typeface="Helvetica Neue"/>
                        </a:rPr>
                        <a:t>131.55</a:t>
                      </a:r>
                    </a:p>
                  </a:txBody>
                  <a:tcPr marL="50800" marR="50800" marT="50800" marB="50800" anchor="t" anchorCtr="0" horzOverflow="overflow"/>
                </a:tc>
                <a:tc>
                  <a:txBody>
                    <a:bodyPr/>
                    <a:lstStyle/>
                    <a:p>
                      <a:pPr defTabSz="457200">
                        <a:defRPr sz="1800"/>
                      </a:pPr>
                      <a:r>
                        <a:rPr sz="2000">
                          <a:sym typeface="Helvetica Neue"/>
                        </a:rPr>
                        <a:t>4</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No</a:t>
                      </a:r>
                    </a:p>
                  </a:txBody>
                  <a:tcPr marL="50800" marR="50800" marT="50800" marB="50800" anchor="t" anchorCtr="0" horzOverflow="overflow"/>
                </a:tc>
                <a:tc>
                  <a:txBody>
                    <a:bodyPr/>
                    <a:lstStyle/>
                    <a:p>
                      <a:pPr algn="l" defTabSz="457200">
                        <a:defRPr sz="1800"/>
                      </a:pPr>
                      <a:r>
                        <a:rPr sz="2000">
                          <a:sym typeface="Helvetica Neue"/>
                        </a:rPr>
                        <a:t>Gas</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r h="418511">
                <a:tc>
                  <a:txBody>
                    <a:bodyPr/>
                    <a:lstStyle/>
                    <a:p>
                      <a:pPr algn="l" defTabSz="457200">
                        <a:defRPr sz="1800"/>
                      </a:pPr>
                      <a:r>
                        <a:rPr b="1" sz="2000">
                          <a:sym typeface="Helvetica Neue"/>
                        </a:rPr>
                        <a:t>…</a:t>
                      </a:r>
                    </a:p>
                  </a:txBody>
                  <a:tcPr marL="50800" marR="50800" marT="50800" marB="50800" anchor="t" anchorCtr="0" horzOverflow="overflow"/>
                </a:tc>
                <a:tc>
                  <a:txBody>
                    <a:bodyPr/>
                    <a:lstStyle/>
                    <a:p>
                      <a:pPr algn="l" defTabSz="457200">
                        <a:defRPr sz="1800"/>
                      </a:pPr>
                      <a:r>
                        <a:rPr sz="2000">
                          <a:sym typeface="Helvetica Neue"/>
                        </a:rPr>
                        <a:t>…</a:t>
                      </a:r>
                    </a:p>
                  </a:txBody>
                  <a:tcPr marL="50800" marR="50800" marT="50800" marB="50800" anchor="t" anchorCtr="0" horzOverflow="overflow"/>
                </a:tc>
                <a:tc>
                  <a:txBody>
                    <a:bodyPr/>
                    <a:lstStyle/>
                    <a:p>
                      <a:pPr algn="l" defTabSz="457200">
                        <a:defRPr sz="1800"/>
                      </a:pPr>
                      <a:r>
                        <a:rPr sz="2000">
                          <a:sym typeface="Helvetica Neue"/>
                        </a:rPr>
                        <a:t>…</a:t>
                      </a:r>
                    </a:p>
                  </a:txBody>
                  <a:tcPr marL="50800" marR="50800" marT="50800" marB="50800" anchor="t" anchorCtr="0" horzOverflow="overflow"/>
                </a:tc>
                <a:tc>
                  <a:txBody>
                    <a:bodyPr/>
                    <a:lstStyle/>
                    <a:p>
                      <a:pPr algn="l" defTabSz="457200">
                        <a:defRPr sz="1800"/>
                      </a:pPr>
                      <a:r>
                        <a:rPr sz="2000">
                          <a:sym typeface="Helvetica Neue"/>
                        </a:rPr>
                        <a:t>…</a:t>
                      </a:r>
                    </a:p>
                  </a:txBody>
                  <a:tcPr marL="50800" marR="50800" marT="50800" marB="50800" anchor="t" anchorCtr="0" horzOverflow="overflow"/>
                </a:tc>
                <a:tc>
                  <a:txBody>
                    <a:bodyPr/>
                    <a:lstStyle/>
                    <a:p>
                      <a:pPr algn="l" defTabSz="457200">
                        <a:defRPr sz="1800"/>
                      </a:pPr>
                      <a:r>
                        <a:rPr sz="2000">
                          <a:sym typeface="Helvetica Neue"/>
                        </a:rPr>
                        <a:t>…</a:t>
                      </a:r>
                    </a:p>
                  </a:txBody>
                  <a:tcPr marL="50800" marR="50800" marT="50800" marB="50800" anchor="t" anchorCtr="0" horzOverflow="overflow"/>
                </a:tc>
                <a:tc>
                  <a:txBody>
                    <a:bodyPr/>
                    <a:lstStyle/>
                    <a:p>
                      <a:pPr algn="l" defTabSz="457200">
                        <a:defRPr sz="1800"/>
                      </a:pPr>
                      <a:r>
                        <a:rPr sz="2000">
                          <a:sym typeface="Helvetica Neue"/>
                        </a:rPr>
                        <a:t>…</a:t>
                      </a:r>
                    </a:p>
                  </a:txBody>
                  <a:tcPr marL="50800" marR="50800" marT="50800" marB="50800" anchor="t" anchorCtr="0" horzOverflow="overflow"/>
                </a:tc>
                <a:tc>
                  <a:txBody>
                    <a:bodyPr/>
                    <a:lstStyle/>
                    <a:p>
                      <a:pPr algn="l" defTabSz="457200">
                        <a:defRPr sz="2000">
                          <a:sym typeface="Helvetica Neue"/>
                        </a:defRPr>
                      </a:pPr>
                    </a:p>
                  </a:txBody>
                  <a:tcPr marL="50800" marR="50800" marT="50800" marB="50800" anchor="t" anchorCtr="0" horzOverflow="overflow"/>
                </a:tc>
              </a:tr>
            </a:tbl>
          </a:graphicData>
        </a:graphic>
      </p:graphicFrame>
      <p:pic>
        <p:nvPicPr>
          <p:cNvPr id="234" name="003-woman-9.png" descr="003-woman-9.png"/>
          <p:cNvPicPr>
            <a:picLocks noChangeAspect="1"/>
          </p:cNvPicPr>
          <p:nvPr/>
        </p:nvPicPr>
        <p:blipFill>
          <a:blip r:embed="rId2">
            <a:extLst/>
          </a:blip>
          <a:stretch>
            <a:fillRect/>
          </a:stretch>
        </p:blipFill>
        <p:spPr>
          <a:xfrm>
            <a:off x="554074" y="4268498"/>
            <a:ext cx="2555274" cy="2555273"/>
          </a:xfrm>
          <a:prstGeom prst="rect">
            <a:avLst/>
          </a:prstGeom>
          <a:ln w="12700">
            <a:miter lim="400000"/>
          </a:ln>
        </p:spPr>
      </p:pic>
      <p:sp>
        <p:nvSpPr>
          <p:cNvPr id="235" name="Ich liebe Daten! 😍"/>
          <p:cNvSpPr/>
          <p:nvPr/>
        </p:nvSpPr>
        <p:spPr>
          <a:xfrm>
            <a:off x="466262" y="2795374"/>
            <a:ext cx="2730898" cy="1722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 y="0"/>
                </a:moveTo>
                <a:cubicBezTo>
                  <a:pt x="225" y="0"/>
                  <a:pt x="0" y="356"/>
                  <a:pt x="0" y="796"/>
                </a:cubicBezTo>
                <a:lnTo>
                  <a:pt x="0" y="15126"/>
                </a:lnTo>
                <a:cubicBezTo>
                  <a:pt x="0" y="15566"/>
                  <a:pt x="225" y="15923"/>
                  <a:pt x="502" y="15923"/>
                </a:cubicBezTo>
                <a:lnTo>
                  <a:pt x="10968" y="15923"/>
                </a:lnTo>
                <a:lnTo>
                  <a:pt x="11972" y="21600"/>
                </a:lnTo>
                <a:lnTo>
                  <a:pt x="12974" y="15923"/>
                </a:lnTo>
                <a:lnTo>
                  <a:pt x="21098" y="15923"/>
                </a:lnTo>
                <a:cubicBezTo>
                  <a:pt x="21375" y="15923"/>
                  <a:pt x="21600" y="15566"/>
                  <a:pt x="21600" y="15126"/>
                </a:cubicBezTo>
                <a:lnTo>
                  <a:pt x="21600" y="796"/>
                </a:lnTo>
                <a:cubicBezTo>
                  <a:pt x="21600" y="356"/>
                  <a:pt x="21375" y="0"/>
                  <a:pt x="21098" y="0"/>
                </a:cubicBezTo>
                <a:lnTo>
                  <a:pt x="50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Ich liebe Daten! 😍</a:t>
            </a:r>
          </a:p>
        </p:txBody>
      </p:sp>
      <p:sp>
        <p:nvSpPr>
          <p:cNvPr id="236" name="Angi"/>
          <p:cNvSpPr txBox="1"/>
          <p:nvPr/>
        </p:nvSpPr>
        <p:spPr>
          <a:xfrm>
            <a:off x="1488800" y="6871091"/>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
        <p:nvSpPr>
          <p:cNvPr id="237" name="Corvetti, C. (2006). Saratoga Houses. https://rdrr.io/cran/mosaicData/"/>
          <p:cNvSpPr txBox="1"/>
          <p:nvPr/>
        </p:nvSpPr>
        <p:spPr>
          <a:xfrm>
            <a:off x="350327" y="9191395"/>
            <a:ext cx="5289098" cy="269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3600"/>
              </a:lnSpc>
              <a:defRPr sz="1000">
                <a:ln w="0" cap="flat">
                  <a:solidFill>
                    <a:srgbClr val="000000"/>
                  </a:solidFill>
                  <a:prstDash val="solid"/>
                  <a:miter lim="400000"/>
                </a:ln>
                <a:solidFill>
                  <a:srgbClr val="414141"/>
                </a:solidFill>
              </a:defRPr>
            </a:pPr>
            <a:r>
              <a:t>Corvetti, C. (2006). </a:t>
            </a:r>
            <a:r>
              <a:rPr i="1"/>
              <a:t>Saratoga Houses</a:t>
            </a:r>
            <a:r>
              <a:t>. </a:t>
            </a:r>
            <a:r>
              <a:rPr u="sng">
                <a:solidFill>
                  <a:srgbClr val="0000EE"/>
                </a:solidFill>
                <a:hlinkClick r:id="rId3" invalidUrl="" action="" tgtFrame="" tooltip="" history="1" highlightClick="0" endSnd="0"/>
              </a:rPr>
              <a:t>https://rdrr.io/cran/mosaicData/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Model 1: Preis als Funktion der Anzahl der Zimmer"/>
          <p:cNvSpPr txBox="1"/>
          <p:nvPr>
            <p:ph type="body" idx="21"/>
          </p:nvPr>
        </p:nvSpPr>
        <p:spPr>
          <a:prstGeom prst="rect">
            <a:avLst/>
          </a:prstGeom>
        </p:spPr>
        <p:txBody>
          <a:bodyPr/>
          <a:lstStyle/>
          <a:p>
            <a:pPr/>
            <a:r>
              <a:t>Model 1: Preis als Funktion der Anzahl der Zimmer</a:t>
            </a:r>
          </a:p>
        </p:txBody>
      </p:sp>
      <p:pic>
        <p:nvPicPr>
          <p:cNvPr id="241" name="Bild" descr="Bild"/>
          <p:cNvPicPr>
            <a:picLocks noChangeAspect="1"/>
          </p:cNvPicPr>
          <p:nvPr/>
        </p:nvPicPr>
        <p:blipFill>
          <a:blip r:embed="rId2">
            <a:extLst/>
          </a:blip>
          <a:stretch>
            <a:fillRect/>
          </a:stretch>
        </p:blipFill>
        <p:spPr>
          <a:xfrm>
            <a:off x="4225962" y="2941548"/>
            <a:ext cx="8061662" cy="5758331"/>
          </a:xfrm>
          <a:prstGeom prst="rect">
            <a:avLst/>
          </a:prstGeom>
          <a:ln w="12700">
            <a:miter lim="400000"/>
          </a:ln>
        </p:spPr>
      </p:pic>
      <p:pic>
        <p:nvPicPr>
          <p:cNvPr id="242" name="003-woman-9.png" descr="003-woman-9.png"/>
          <p:cNvPicPr>
            <a:picLocks noChangeAspect="1"/>
          </p:cNvPicPr>
          <p:nvPr/>
        </p:nvPicPr>
        <p:blipFill>
          <a:blip r:embed="rId3">
            <a:extLst/>
          </a:blip>
          <a:stretch>
            <a:fillRect/>
          </a:stretch>
        </p:blipFill>
        <p:spPr>
          <a:xfrm>
            <a:off x="1122701" y="5120358"/>
            <a:ext cx="2555274" cy="2555273"/>
          </a:xfrm>
          <a:prstGeom prst="rect">
            <a:avLst/>
          </a:prstGeom>
          <a:ln w="12700">
            <a:miter lim="400000"/>
          </a:ln>
        </p:spPr>
      </p:pic>
      <p:sp>
        <p:nvSpPr>
          <p:cNvPr id="243" name="Hey Don!  Mehr Zimmer,  mehr Kohle!"/>
          <p:cNvSpPr/>
          <p:nvPr/>
        </p:nvSpPr>
        <p:spPr>
          <a:xfrm>
            <a:off x="1034889" y="3647234"/>
            <a:ext cx="2730898" cy="172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 y="0"/>
                </a:moveTo>
                <a:cubicBezTo>
                  <a:pt x="225" y="0"/>
                  <a:pt x="0" y="356"/>
                  <a:pt x="0" y="796"/>
                </a:cubicBezTo>
                <a:lnTo>
                  <a:pt x="0" y="15126"/>
                </a:lnTo>
                <a:cubicBezTo>
                  <a:pt x="0" y="15566"/>
                  <a:pt x="225" y="15923"/>
                  <a:pt x="502" y="15923"/>
                </a:cubicBezTo>
                <a:lnTo>
                  <a:pt x="10968" y="15923"/>
                </a:lnTo>
                <a:lnTo>
                  <a:pt x="11972" y="21600"/>
                </a:lnTo>
                <a:lnTo>
                  <a:pt x="12974" y="15923"/>
                </a:lnTo>
                <a:lnTo>
                  <a:pt x="21098" y="15923"/>
                </a:lnTo>
                <a:cubicBezTo>
                  <a:pt x="21375" y="15923"/>
                  <a:pt x="21600" y="15566"/>
                  <a:pt x="21600" y="15126"/>
                </a:cubicBezTo>
                <a:lnTo>
                  <a:pt x="21600" y="796"/>
                </a:lnTo>
                <a:cubicBezTo>
                  <a:pt x="21600" y="356"/>
                  <a:pt x="21375" y="0"/>
                  <a:pt x="21098" y="0"/>
                </a:cubicBezTo>
                <a:lnTo>
                  <a:pt x="50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Hey Don! </a:t>
            </a:r>
            <a:br/>
            <a:r>
              <a:t>Mehr Zimmer, </a:t>
            </a:r>
            <a:br/>
            <a:r>
              <a:t>mehr Kohle!</a:t>
            </a:r>
          </a:p>
        </p:txBody>
      </p:sp>
      <p:sp>
        <p:nvSpPr>
          <p:cNvPr id="244" name="Corvetti, C. (2006). Saratoga Houses. https://rdrr.io/cran/mosaicData/"/>
          <p:cNvSpPr txBox="1"/>
          <p:nvPr/>
        </p:nvSpPr>
        <p:spPr>
          <a:xfrm>
            <a:off x="350327" y="9191395"/>
            <a:ext cx="5289098" cy="269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3600"/>
              </a:lnSpc>
              <a:defRPr sz="1000">
                <a:ln w="0" cap="flat">
                  <a:solidFill>
                    <a:srgbClr val="000000"/>
                  </a:solidFill>
                  <a:prstDash val="solid"/>
                  <a:miter lim="400000"/>
                </a:ln>
                <a:solidFill>
                  <a:srgbClr val="414141"/>
                </a:solidFill>
              </a:defRPr>
            </a:pPr>
            <a:r>
              <a:t>Corvetti, C. (2006). </a:t>
            </a:r>
            <a:r>
              <a:rPr i="1"/>
              <a:t>Saratoga Houses</a:t>
            </a:r>
            <a:r>
              <a:t>. </a:t>
            </a:r>
            <a:r>
              <a:rPr u="sng">
                <a:solidFill>
                  <a:srgbClr val="0000EE"/>
                </a:solidFill>
                <a:hlinkClick r:id="rId4" invalidUrl="" action="" tgtFrame="" tooltip="" history="1" highlightClick="0" endSnd="0"/>
              </a:rPr>
              <a:t>https://rdrr.io/cran/mosaicData/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Statistik, was soll ich tun?"/>
          <p:cNvSpPr txBox="1"/>
          <p:nvPr>
            <p:ph type="title"/>
          </p:nvPr>
        </p:nvSpPr>
        <p:spPr>
          <a:prstGeom prst="rect">
            <a:avLst/>
          </a:prstGeom>
        </p:spPr>
        <p:txBody>
          <a:bodyPr/>
          <a:lstStyle/>
          <a:p>
            <a:pPr/>
            <a:r>
              <a:t>Statistik, was soll ich tun?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Angi berichtet Don ihre Ergebnisse"/>
          <p:cNvSpPr txBox="1"/>
          <p:nvPr>
            <p:ph type="body" idx="21"/>
          </p:nvPr>
        </p:nvSpPr>
        <p:spPr>
          <a:prstGeom prst="rect">
            <a:avLst/>
          </a:prstGeom>
        </p:spPr>
        <p:txBody>
          <a:bodyPr/>
          <a:lstStyle/>
          <a:p>
            <a:pPr/>
            <a:r>
              <a:t>Angi berichtet Don ihre Ergebnisse</a:t>
            </a:r>
          </a:p>
        </p:txBody>
      </p:sp>
      <p:sp>
        <p:nvSpPr>
          <p:cNvPr id="248" name="library(mosaic)…"/>
          <p:cNvSpPr txBox="1"/>
          <p:nvPr/>
        </p:nvSpPr>
        <p:spPr>
          <a:xfrm>
            <a:off x="370809" y="2017907"/>
            <a:ext cx="6127760" cy="5438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rPr b="1">
                <a:solidFill>
                  <a:srgbClr val="990000"/>
                </a:solidFill>
              </a:rPr>
              <a:t>library</a:t>
            </a:r>
            <a:r>
              <a:t>(mosaic)</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200"/>
              </a:lnSpc>
              <a:defRPr sz="2000">
                <a:ln w="0" cap="flat">
                  <a:solidFill>
                    <a:srgbClr val="000000"/>
                  </a:solidFill>
                  <a:prstDash val="solid"/>
                  <a:miter lim="400000"/>
                </a:ln>
                <a:solidFill>
                  <a:srgbClr val="DD1144"/>
                </a:solidFill>
                <a:latin typeface="Courier"/>
                <a:ea typeface="Courier"/>
                <a:cs typeface="Courier"/>
                <a:sym typeface="Courier"/>
              </a:defRPr>
            </a:pPr>
            <a:r>
              <a:rPr>
                <a:solidFill>
                  <a:srgbClr val="333333"/>
                </a:solidFill>
              </a:rPr>
              <a:t>data(</a:t>
            </a:r>
            <a:r>
              <a:t>"SaratogaHouses"</a:t>
            </a:r>
            <a:r>
              <a:rPr>
                <a:solidFill>
                  <a:srgbClr val="333333"/>
                </a:solidFill>
              </a:rPr>
              <a:t>)</a:t>
            </a:r>
            <a:br>
              <a:rPr>
                <a:solidFill>
                  <a:srgbClr val="333333"/>
                </a:solidFill>
              </a:rPr>
            </a:b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model1 &lt;- lm(price ~ bedrooms, </a:t>
            </a:r>
            <a:br/>
            <a:r>
              <a:t>data = SaratogaHouses)</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coef(model1)</a:t>
            </a:r>
            <a:b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(Intercept)    bedrooms </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59862.96    </a:t>
            </a:r>
            <a:r>
              <a:rPr b="1">
                <a:solidFill>
                  <a:srgbClr val="004D80"/>
                </a:solidFill>
              </a:rPr>
              <a:t>48217.81</a:t>
            </a:r>
            <a:br/>
          </a:p>
          <a:p>
            <a:pPr algn="l" defTabSz="457200">
              <a:lnSpc>
                <a:spcPts val="5100"/>
              </a:lnSpc>
              <a:defRPr sz="2000">
                <a:ln w="0" cap="flat">
                  <a:solidFill>
                    <a:srgbClr val="000000"/>
                  </a:solidFill>
                  <a:prstDash val="solid"/>
                  <a:miter lim="400000"/>
                </a:ln>
                <a:solidFill>
                  <a:srgbClr val="333333"/>
                </a:solidFill>
                <a:latin typeface="Courier"/>
                <a:ea typeface="Courier"/>
                <a:cs typeface="Courier"/>
                <a:sym typeface="Courier"/>
              </a:defRPr>
            </a:pPr>
            <a:r>
              <a:t>dons_house &lt;- data.frame(bedrooms = </a:t>
            </a:r>
            <a:r>
              <a:rPr b="1" sz="2800">
                <a:solidFill>
                  <a:srgbClr val="174D80"/>
                </a:solidFill>
              </a:rPr>
              <a:t>2</a:t>
            </a:r>
            <a:r>
              <a:t>)</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predict(model1, dons_house)</a:t>
            </a:r>
            <a:b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1 </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a:t>
            </a:r>
            <a:r>
              <a:rPr b="1"/>
              <a:t>156298.6</a:t>
            </a:r>
          </a:p>
        </p:txBody>
      </p:sp>
      <p:pic>
        <p:nvPicPr>
          <p:cNvPr id="249" name="013-man-10.png" descr="013-man-10.png"/>
          <p:cNvPicPr>
            <a:picLocks noChangeAspect="1"/>
          </p:cNvPicPr>
          <p:nvPr/>
        </p:nvPicPr>
        <p:blipFill>
          <a:blip r:embed="rId2">
            <a:extLst/>
          </a:blip>
          <a:stretch>
            <a:fillRect/>
          </a:stretch>
        </p:blipFill>
        <p:spPr>
          <a:xfrm>
            <a:off x="7277449" y="6176563"/>
            <a:ext cx="2540001" cy="2540001"/>
          </a:xfrm>
          <a:prstGeom prst="rect">
            <a:avLst/>
          </a:prstGeom>
          <a:ln w="12700">
            <a:miter lim="400000"/>
          </a:ln>
        </p:spPr>
      </p:pic>
      <p:pic>
        <p:nvPicPr>
          <p:cNvPr id="250" name="003-woman-9.png" descr="003-woman-9.png"/>
          <p:cNvPicPr>
            <a:picLocks noChangeAspect="1"/>
          </p:cNvPicPr>
          <p:nvPr/>
        </p:nvPicPr>
        <p:blipFill>
          <a:blip r:embed="rId3">
            <a:extLst/>
          </a:blip>
          <a:stretch>
            <a:fillRect/>
          </a:stretch>
        </p:blipFill>
        <p:spPr>
          <a:xfrm>
            <a:off x="7251300" y="2686245"/>
            <a:ext cx="2540001" cy="2540001"/>
          </a:xfrm>
          <a:prstGeom prst="rect">
            <a:avLst/>
          </a:prstGeom>
          <a:ln w="12700">
            <a:miter lim="400000"/>
          </a:ln>
        </p:spPr>
      </p:pic>
      <p:sp>
        <p:nvSpPr>
          <p:cNvPr id="251" name="Jedes Zimmer ist knapp 50 Tausend wert. Dein Haus hat einen Wert von 150 Tausend."/>
          <p:cNvSpPr/>
          <p:nvPr/>
        </p:nvSpPr>
        <p:spPr>
          <a:xfrm>
            <a:off x="9154049" y="2121604"/>
            <a:ext cx="3252789" cy="2210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7" y="0"/>
                </a:moveTo>
                <a:cubicBezTo>
                  <a:pt x="2226" y="0"/>
                  <a:pt x="2021" y="301"/>
                  <a:pt x="2021" y="671"/>
                </a:cubicBezTo>
                <a:lnTo>
                  <a:pt x="2021" y="15044"/>
                </a:lnTo>
                <a:lnTo>
                  <a:pt x="0" y="16381"/>
                </a:lnTo>
                <a:lnTo>
                  <a:pt x="2021" y="17723"/>
                </a:lnTo>
                <a:lnTo>
                  <a:pt x="2021" y="20929"/>
                </a:lnTo>
                <a:cubicBezTo>
                  <a:pt x="2021" y="21299"/>
                  <a:pt x="2226" y="21600"/>
                  <a:pt x="2477" y="21600"/>
                </a:cubicBezTo>
                <a:lnTo>
                  <a:pt x="21144" y="21600"/>
                </a:lnTo>
                <a:cubicBezTo>
                  <a:pt x="21395" y="21600"/>
                  <a:pt x="21600" y="21299"/>
                  <a:pt x="21600" y="20929"/>
                </a:cubicBezTo>
                <a:lnTo>
                  <a:pt x="21600" y="671"/>
                </a:lnTo>
                <a:cubicBezTo>
                  <a:pt x="21600" y="301"/>
                  <a:pt x="21395" y="0"/>
                  <a:pt x="21144" y="0"/>
                </a:cubicBezTo>
                <a:lnTo>
                  <a:pt x="2477"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Jedes Zimmer ist knapp 50 Tausend wert. Dein Haus hat einen Wert von 150 Tausend.</a:t>
            </a:r>
          </a:p>
        </p:txBody>
      </p:sp>
      <p:sp>
        <p:nvSpPr>
          <p:cNvPr id="252" name="Zu wenig! 🤬😡🤯"/>
          <p:cNvSpPr/>
          <p:nvPr/>
        </p:nvSpPr>
        <p:spPr>
          <a:xfrm>
            <a:off x="9303741" y="6186555"/>
            <a:ext cx="301267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6" y="0"/>
                </a:moveTo>
                <a:cubicBezTo>
                  <a:pt x="2224" y="0"/>
                  <a:pt x="2020" y="484"/>
                  <a:pt x="2020" y="1080"/>
                </a:cubicBezTo>
                <a:lnTo>
                  <a:pt x="2020" y="11030"/>
                </a:lnTo>
                <a:lnTo>
                  <a:pt x="0" y="13190"/>
                </a:lnTo>
                <a:lnTo>
                  <a:pt x="2020" y="15350"/>
                </a:lnTo>
                <a:lnTo>
                  <a:pt x="2020" y="20520"/>
                </a:lnTo>
                <a:cubicBezTo>
                  <a:pt x="2020" y="21116"/>
                  <a:pt x="2224" y="21600"/>
                  <a:pt x="2476" y="21600"/>
                </a:cubicBezTo>
                <a:lnTo>
                  <a:pt x="21145" y="21600"/>
                </a:lnTo>
                <a:cubicBezTo>
                  <a:pt x="21396" y="21600"/>
                  <a:pt x="21600" y="21116"/>
                  <a:pt x="21600" y="20520"/>
                </a:cubicBezTo>
                <a:lnTo>
                  <a:pt x="21600" y="1080"/>
                </a:lnTo>
                <a:cubicBezTo>
                  <a:pt x="21600" y="484"/>
                  <a:pt x="21396" y="0"/>
                  <a:pt x="21145" y="0"/>
                </a:cubicBezTo>
                <a:lnTo>
                  <a:pt x="2476"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Zu wenig! 🤬😡🤯</a:t>
            </a:r>
          </a:p>
        </p:txBody>
      </p:sp>
      <p:sp>
        <p:nvSpPr>
          <p:cNvPr id="253" name="Quelle: Lübke, K. (2020, February). Introduction to Causal Inference. Dozententage der FOM, Essen."/>
          <p:cNvSpPr txBox="1"/>
          <p:nvPr/>
        </p:nvSpPr>
        <p:spPr>
          <a:xfrm>
            <a:off x="185810" y="9295504"/>
            <a:ext cx="7993334"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457200">
              <a:defRPr sz="1600">
                <a:ln w="0" cap="flat">
                  <a:solidFill>
                    <a:srgbClr val="000000"/>
                  </a:solidFill>
                  <a:prstDash val="solid"/>
                  <a:miter lim="400000"/>
                </a:ln>
                <a:solidFill>
                  <a:srgbClr val="414141"/>
                </a:solidFill>
              </a:defRPr>
            </a:pPr>
            <a:r>
              <a:t>Quelle: </a:t>
            </a:r>
            <a:r>
              <a:t>Lübke, K. (2020, February). </a:t>
            </a:r>
            <a:r>
              <a:rPr i="1"/>
              <a:t>Introduction to Causal Inference</a:t>
            </a:r>
            <a:r>
              <a:t>. Dozententage der FOM, Essen.</a:t>
            </a:r>
          </a:p>
        </p:txBody>
      </p:sp>
      <p:sp>
        <p:nvSpPr>
          <p:cNvPr id="254" name="Don"/>
          <p:cNvSpPr txBox="1"/>
          <p:nvPr/>
        </p:nvSpPr>
        <p:spPr>
          <a:xfrm>
            <a:off x="8238843" y="8722343"/>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
        <p:nvSpPr>
          <p:cNvPr id="255" name="Angi"/>
          <p:cNvSpPr txBox="1"/>
          <p:nvPr/>
        </p:nvSpPr>
        <p:spPr>
          <a:xfrm>
            <a:off x="8204538" y="5237453"/>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Don hat eine Idee: Jedes Zimmer in zwei Teile teilen!"/>
          <p:cNvSpPr txBox="1"/>
          <p:nvPr>
            <p:ph type="body" idx="21"/>
          </p:nvPr>
        </p:nvSpPr>
        <p:spPr>
          <a:prstGeom prst="rect">
            <a:avLst/>
          </a:prstGeom>
        </p:spPr>
        <p:txBody>
          <a:bodyPr/>
          <a:lstStyle/>
          <a:p>
            <a:pPr/>
            <a:r>
              <a:t>Don hat eine Idee: Jedes Zimmer in zwei Teile teilen!</a:t>
            </a:r>
          </a:p>
        </p:txBody>
      </p:sp>
      <p:pic>
        <p:nvPicPr>
          <p:cNvPr id="259" name="013-man-10.png" descr="013-man-10.png"/>
          <p:cNvPicPr>
            <a:picLocks noChangeAspect="1"/>
          </p:cNvPicPr>
          <p:nvPr/>
        </p:nvPicPr>
        <p:blipFill>
          <a:blip r:embed="rId3">
            <a:extLst/>
          </a:blip>
          <a:stretch>
            <a:fillRect/>
          </a:stretch>
        </p:blipFill>
        <p:spPr>
          <a:xfrm>
            <a:off x="548960" y="2395087"/>
            <a:ext cx="2540001" cy="2540001"/>
          </a:xfrm>
          <a:prstGeom prst="rect">
            <a:avLst/>
          </a:prstGeom>
          <a:ln w="12700">
            <a:miter lim="400000"/>
          </a:ln>
        </p:spPr>
      </p:pic>
      <p:sp>
        <p:nvSpPr>
          <p:cNvPr id="260" name="Ich bau eine Mauer! In jedes Zimmer!"/>
          <p:cNvSpPr/>
          <p:nvPr/>
        </p:nvSpPr>
        <p:spPr>
          <a:xfrm>
            <a:off x="2604621" y="2405079"/>
            <a:ext cx="4691460" cy="1231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3" y="0"/>
                </a:moveTo>
                <a:cubicBezTo>
                  <a:pt x="1279" y="0"/>
                  <a:pt x="1162" y="445"/>
                  <a:pt x="1162" y="996"/>
                </a:cubicBezTo>
                <a:lnTo>
                  <a:pt x="1162" y="11831"/>
                </a:lnTo>
                <a:lnTo>
                  <a:pt x="0" y="13829"/>
                </a:lnTo>
                <a:lnTo>
                  <a:pt x="1162" y="15827"/>
                </a:lnTo>
                <a:lnTo>
                  <a:pt x="1162" y="20604"/>
                </a:lnTo>
                <a:cubicBezTo>
                  <a:pt x="1162" y="21155"/>
                  <a:pt x="1279" y="21600"/>
                  <a:pt x="1423" y="21600"/>
                </a:cubicBezTo>
                <a:lnTo>
                  <a:pt x="21337" y="21600"/>
                </a:lnTo>
                <a:cubicBezTo>
                  <a:pt x="21481" y="21600"/>
                  <a:pt x="21600" y="21155"/>
                  <a:pt x="21600" y="20604"/>
                </a:cubicBezTo>
                <a:lnTo>
                  <a:pt x="21600" y="996"/>
                </a:lnTo>
                <a:cubicBezTo>
                  <a:pt x="21600" y="445"/>
                  <a:pt x="21481" y="0"/>
                  <a:pt x="21337" y="0"/>
                </a:cubicBezTo>
                <a:lnTo>
                  <a:pt x="1423"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Ich bau eine Mauer!</a:t>
            </a:r>
            <a:br/>
            <a:r>
              <a:t>In jedes Zimmer!</a:t>
            </a:r>
          </a:p>
        </p:txBody>
      </p:sp>
      <p:pic>
        <p:nvPicPr>
          <p:cNvPr id="261" name="003-woman-9.png" descr="003-woman-9.png"/>
          <p:cNvPicPr>
            <a:picLocks noChangeAspect="1"/>
          </p:cNvPicPr>
          <p:nvPr/>
        </p:nvPicPr>
        <p:blipFill>
          <a:blip r:embed="rId4">
            <a:extLst/>
          </a:blip>
          <a:stretch>
            <a:fillRect/>
          </a:stretch>
        </p:blipFill>
        <p:spPr>
          <a:xfrm>
            <a:off x="9259395" y="3273025"/>
            <a:ext cx="2540001" cy="2540001"/>
          </a:xfrm>
          <a:prstGeom prst="rect">
            <a:avLst/>
          </a:prstGeom>
          <a:ln w="12700">
            <a:miter lim="400000"/>
          </a:ln>
        </p:spPr>
      </p:pic>
      <p:sp>
        <p:nvSpPr>
          <p:cNvPr id="262" name="Moment mal …"/>
          <p:cNvSpPr/>
          <p:nvPr/>
        </p:nvSpPr>
        <p:spPr>
          <a:xfrm>
            <a:off x="7280391" y="4330853"/>
            <a:ext cx="2540001" cy="839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4" y="0"/>
                </a:moveTo>
                <a:cubicBezTo>
                  <a:pt x="127" y="0"/>
                  <a:pt x="0" y="386"/>
                  <a:pt x="0" y="858"/>
                </a:cubicBezTo>
                <a:lnTo>
                  <a:pt x="0" y="20742"/>
                </a:lnTo>
                <a:cubicBezTo>
                  <a:pt x="0" y="21214"/>
                  <a:pt x="127" y="21600"/>
                  <a:pt x="284" y="21600"/>
                </a:cubicBezTo>
                <a:lnTo>
                  <a:pt x="19292" y="21600"/>
                </a:lnTo>
                <a:cubicBezTo>
                  <a:pt x="19448" y="21600"/>
                  <a:pt x="19575" y="21214"/>
                  <a:pt x="19575" y="20742"/>
                </a:cubicBezTo>
                <a:lnTo>
                  <a:pt x="19575" y="13991"/>
                </a:lnTo>
                <a:lnTo>
                  <a:pt x="21600" y="12286"/>
                </a:lnTo>
                <a:lnTo>
                  <a:pt x="19575" y="10580"/>
                </a:lnTo>
                <a:lnTo>
                  <a:pt x="19575" y="858"/>
                </a:lnTo>
                <a:cubicBezTo>
                  <a:pt x="19575" y="386"/>
                  <a:pt x="19448" y="0"/>
                  <a:pt x="19292" y="0"/>
                </a:cubicBezTo>
                <a:lnTo>
                  <a:pt x="284"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Moment mal …</a:t>
            </a:r>
          </a:p>
        </p:txBody>
      </p:sp>
      <p:pic>
        <p:nvPicPr>
          <p:cNvPr id="263" name="013-man-10.png" descr="013-man-10.png"/>
          <p:cNvPicPr>
            <a:picLocks noChangeAspect="1"/>
          </p:cNvPicPr>
          <p:nvPr/>
        </p:nvPicPr>
        <p:blipFill>
          <a:blip r:embed="rId3">
            <a:extLst/>
          </a:blip>
          <a:stretch>
            <a:fillRect/>
          </a:stretch>
        </p:blipFill>
        <p:spPr>
          <a:xfrm>
            <a:off x="3388191" y="6473077"/>
            <a:ext cx="2540001" cy="2540001"/>
          </a:xfrm>
          <a:prstGeom prst="rect">
            <a:avLst/>
          </a:prstGeom>
          <a:ln w="12700">
            <a:miter lim="400000"/>
          </a:ln>
        </p:spPr>
      </p:pic>
      <p:sp>
        <p:nvSpPr>
          <p:cNvPr id="264" name="Rechne meinen Preis aus! Jetzt!"/>
          <p:cNvSpPr/>
          <p:nvPr/>
        </p:nvSpPr>
        <p:spPr>
          <a:xfrm>
            <a:off x="5452980" y="6509148"/>
            <a:ext cx="4158854" cy="1097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8" y="0"/>
                </a:moveTo>
                <a:cubicBezTo>
                  <a:pt x="1391" y="0"/>
                  <a:pt x="1264" y="482"/>
                  <a:pt x="1264" y="1078"/>
                </a:cubicBezTo>
                <a:lnTo>
                  <a:pt x="1264" y="11030"/>
                </a:lnTo>
                <a:lnTo>
                  <a:pt x="0" y="13187"/>
                </a:lnTo>
                <a:lnTo>
                  <a:pt x="1264" y="15350"/>
                </a:lnTo>
                <a:lnTo>
                  <a:pt x="1264" y="20522"/>
                </a:lnTo>
                <a:cubicBezTo>
                  <a:pt x="1264" y="21118"/>
                  <a:pt x="1391" y="21600"/>
                  <a:pt x="1548" y="21600"/>
                </a:cubicBezTo>
                <a:lnTo>
                  <a:pt x="21316" y="21600"/>
                </a:lnTo>
                <a:cubicBezTo>
                  <a:pt x="21473" y="21600"/>
                  <a:pt x="21600" y="21118"/>
                  <a:pt x="21600" y="20522"/>
                </a:cubicBezTo>
                <a:lnTo>
                  <a:pt x="21600" y="1078"/>
                </a:lnTo>
                <a:cubicBezTo>
                  <a:pt x="21600" y="482"/>
                  <a:pt x="21473" y="0"/>
                  <a:pt x="21316" y="0"/>
                </a:cubicBezTo>
                <a:lnTo>
                  <a:pt x="1548"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Rechne meinen Preis aus! Jetzt!</a:t>
            </a:r>
          </a:p>
        </p:txBody>
      </p:sp>
      <p:sp>
        <p:nvSpPr>
          <p:cNvPr id="265" name="Don"/>
          <p:cNvSpPr txBox="1"/>
          <p:nvPr/>
        </p:nvSpPr>
        <p:spPr>
          <a:xfrm>
            <a:off x="1510354" y="4947075"/>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
        <p:nvSpPr>
          <p:cNvPr id="266" name="Angi"/>
          <p:cNvSpPr txBox="1"/>
          <p:nvPr/>
        </p:nvSpPr>
        <p:spPr>
          <a:xfrm>
            <a:off x="10186484" y="5888441"/>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Mit 4 (statt 2) Schlafzimmer steigt der Wert auf 250 Tausend"/>
          <p:cNvSpPr txBox="1"/>
          <p:nvPr>
            <p:ph type="body" idx="21"/>
          </p:nvPr>
        </p:nvSpPr>
        <p:spPr>
          <a:prstGeom prst="rect">
            <a:avLst/>
          </a:prstGeom>
        </p:spPr>
        <p:txBody>
          <a:bodyPr/>
          <a:lstStyle>
            <a:lvl1pPr marL="107950" marR="107950" indent="107950" defTabSz="1105408">
              <a:defRPr sz="5270"/>
            </a:lvl1pPr>
          </a:lstStyle>
          <a:p>
            <a:pPr/>
            <a:r>
              <a:t>Mit 4 (statt 2) Schlafzimmer steigt der Wert auf 250 Tausend</a:t>
            </a:r>
          </a:p>
        </p:txBody>
      </p:sp>
      <p:sp>
        <p:nvSpPr>
          <p:cNvPr id="272" name="Laut Modell 1"/>
          <p:cNvSpPr txBox="1"/>
          <p:nvPr>
            <p:ph type="body" idx="22"/>
          </p:nvPr>
        </p:nvSpPr>
        <p:spPr>
          <a:prstGeom prst="rect">
            <a:avLst/>
          </a:prstGeom>
        </p:spPr>
        <p:txBody>
          <a:bodyPr/>
          <a:lstStyle/>
          <a:p>
            <a:pPr/>
            <a:r>
              <a:t>Laut Modell 1</a:t>
            </a:r>
          </a:p>
        </p:txBody>
      </p:sp>
      <p:sp>
        <p:nvSpPr>
          <p:cNvPr id="273" name="dons_new_house &lt;- data.frame(bedrooms = 4)…"/>
          <p:cNvSpPr txBox="1"/>
          <p:nvPr/>
        </p:nvSpPr>
        <p:spPr>
          <a:xfrm>
            <a:off x="646165" y="2441386"/>
            <a:ext cx="8272404" cy="1920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5200"/>
              </a:lnSpc>
              <a:defRPr sz="2000">
                <a:ln w="0" cap="flat">
                  <a:solidFill>
                    <a:srgbClr val="000000"/>
                  </a:solidFill>
                  <a:prstDash val="solid"/>
                  <a:miter lim="400000"/>
                </a:ln>
                <a:solidFill>
                  <a:srgbClr val="333333"/>
                </a:solidFill>
                <a:latin typeface="Courier"/>
                <a:ea typeface="Courier"/>
                <a:cs typeface="Courier"/>
                <a:sym typeface="Courier"/>
              </a:defRPr>
            </a:pPr>
            <a:r>
              <a:t>dons_new_house &lt;- data.frame(bedrooms = </a:t>
            </a:r>
            <a:r>
              <a:rPr sz="2900">
                <a:solidFill>
                  <a:srgbClr val="004D80"/>
                </a:solidFill>
              </a:rPr>
              <a:t>4</a:t>
            </a:r>
            <a:r>
              <a:t>)</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predict(model1, dons_new_house)</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1 </a:t>
            </a:r>
          </a:p>
          <a:p>
            <a:pPr algn="l" defTabSz="457200">
              <a:lnSpc>
                <a:spcPts val="5100"/>
              </a:lnSpc>
              <a:defRPr sz="2000">
                <a:ln w="0" cap="flat">
                  <a:solidFill>
                    <a:srgbClr val="000000"/>
                  </a:solidFill>
                  <a:prstDash val="solid"/>
                  <a:miter lim="400000"/>
                </a:ln>
                <a:solidFill>
                  <a:srgbClr val="333333"/>
                </a:solidFill>
                <a:latin typeface="Courier"/>
                <a:ea typeface="Courier"/>
                <a:cs typeface="Courier"/>
                <a:sym typeface="Courier"/>
              </a:defRPr>
            </a:pPr>
            <a:r>
              <a:t>## </a:t>
            </a:r>
            <a:r>
              <a:rPr b="1" sz="2800">
                <a:solidFill>
                  <a:srgbClr val="004D80"/>
                </a:solidFill>
              </a:rPr>
              <a:t>252734.2</a:t>
            </a:r>
          </a:p>
        </p:txBody>
      </p:sp>
      <p:pic>
        <p:nvPicPr>
          <p:cNvPr id="274" name="013-man-10.png" descr="013-man-10.png"/>
          <p:cNvPicPr>
            <a:picLocks noChangeAspect="1"/>
          </p:cNvPicPr>
          <p:nvPr/>
        </p:nvPicPr>
        <p:blipFill>
          <a:blip r:embed="rId2">
            <a:extLst/>
          </a:blip>
          <a:stretch>
            <a:fillRect/>
          </a:stretch>
        </p:blipFill>
        <p:spPr>
          <a:xfrm>
            <a:off x="422821" y="5839786"/>
            <a:ext cx="2540001" cy="2540001"/>
          </a:xfrm>
          <a:prstGeom prst="rect">
            <a:avLst/>
          </a:prstGeom>
          <a:ln w="12700">
            <a:miter lim="400000"/>
          </a:ln>
        </p:spPr>
      </p:pic>
      <p:pic>
        <p:nvPicPr>
          <p:cNvPr id="275" name="003-woman-9.png" descr="003-woman-9.png"/>
          <p:cNvPicPr>
            <a:picLocks noChangeAspect="1"/>
          </p:cNvPicPr>
          <p:nvPr/>
        </p:nvPicPr>
        <p:blipFill>
          <a:blip r:embed="rId3">
            <a:extLst/>
          </a:blip>
          <a:stretch>
            <a:fillRect/>
          </a:stretch>
        </p:blipFill>
        <p:spPr>
          <a:xfrm>
            <a:off x="9837448" y="5839786"/>
            <a:ext cx="2540001" cy="2540001"/>
          </a:xfrm>
          <a:prstGeom prst="rect">
            <a:avLst/>
          </a:prstGeom>
          <a:ln w="12700">
            <a:miter lim="400000"/>
          </a:ln>
        </p:spPr>
      </p:pic>
      <p:sp>
        <p:nvSpPr>
          <p:cNvPr id="276" name="Volltreffer! Jetzt verdien’ ich 100 Tausend mehr!🤑"/>
          <p:cNvSpPr/>
          <p:nvPr/>
        </p:nvSpPr>
        <p:spPr>
          <a:xfrm>
            <a:off x="3148993" y="4667906"/>
            <a:ext cx="3560367" cy="1438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 y="0"/>
                </a:moveTo>
                <a:cubicBezTo>
                  <a:pt x="1882" y="0"/>
                  <a:pt x="1710" y="427"/>
                  <a:pt x="1710" y="954"/>
                </a:cubicBezTo>
                <a:lnTo>
                  <a:pt x="1710" y="12260"/>
                </a:lnTo>
                <a:lnTo>
                  <a:pt x="0" y="14174"/>
                </a:lnTo>
                <a:lnTo>
                  <a:pt x="1710" y="16081"/>
                </a:lnTo>
                <a:lnTo>
                  <a:pt x="1710" y="20646"/>
                </a:lnTo>
                <a:cubicBezTo>
                  <a:pt x="1710" y="21173"/>
                  <a:pt x="1882" y="21600"/>
                  <a:pt x="2095" y="21600"/>
                </a:cubicBezTo>
                <a:lnTo>
                  <a:pt x="21215" y="21600"/>
                </a:lnTo>
                <a:cubicBezTo>
                  <a:pt x="21428" y="21600"/>
                  <a:pt x="21600" y="21173"/>
                  <a:pt x="21600" y="20646"/>
                </a:cubicBezTo>
                <a:lnTo>
                  <a:pt x="21600" y="954"/>
                </a:lnTo>
                <a:cubicBezTo>
                  <a:pt x="21600" y="427"/>
                  <a:pt x="21428" y="0"/>
                  <a:pt x="21215" y="0"/>
                </a:cubicBezTo>
                <a:lnTo>
                  <a:pt x="2095"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Volltreffer! Jetzt verdien’ ich 100 Tausend mehr!🤑</a:t>
            </a:r>
          </a:p>
        </p:txBody>
      </p:sp>
      <p:sp>
        <p:nvSpPr>
          <p:cNvPr id="277" name="Moment mal …"/>
          <p:cNvSpPr/>
          <p:nvPr/>
        </p:nvSpPr>
        <p:spPr>
          <a:xfrm>
            <a:off x="7799830" y="5679494"/>
            <a:ext cx="2444355"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1" y="0"/>
                </a:moveTo>
                <a:cubicBezTo>
                  <a:pt x="251" y="0"/>
                  <a:pt x="0" y="484"/>
                  <a:pt x="0" y="1080"/>
                </a:cubicBezTo>
                <a:lnTo>
                  <a:pt x="0" y="20520"/>
                </a:lnTo>
                <a:cubicBezTo>
                  <a:pt x="0" y="21116"/>
                  <a:pt x="251" y="21600"/>
                  <a:pt x="561" y="21600"/>
                </a:cubicBezTo>
                <a:lnTo>
                  <a:pt x="18009" y="21600"/>
                </a:lnTo>
                <a:cubicBezTo>
                  <a:pt x="18319" y="21600"/>
                  <a:pt x="18570" y="21116"/>
                  <a:pt x="18570" y="20520"/>
                </a:cubicBezTo>
                <a:lnTo>
                  <a:pt x="18570" y="14735"/>
                </a:lnTo>
                <a:lnTo>
                  <a:pt x="21600" y="12575"/>
                </a:lnTo>
                <a:lnTo>
                  <a:pt x="18570" y="10415"/>
                </a:lnTo>
                <a:lnTo>
                  <a:pt x="18570" y="1080"/>
                </a:lnTo>
                <a:cubicBezTo>
                  <a:pt x="18570" y="484"/>
                  <a:pt x="18319" y="0"/>
                  <a:pt x="18009" y="0"/>
                </a:cubicBezTo>
                <a:lnTo>
                  <a:pt x="56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Moment mal …</a:t>
            </a:r>
          </a:p>
        </p:txBody>
      </p:sp>
      <p:sp>
        <p:nvSpPr>
          <p:cNvPr id="278" name="Don"/>
          <p:cNvSpPr txBox="1"/>
          <p:nvPr/>
        </p:nvSpPr>
        <p:spPr>
          <a:xfrm>
            <a:off x="1384215" y="8405195"/>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
        <p:nvSpPr>
          <p:cNvPr id="279" name="Angi"/>
          <p:cNvSpPr txBox="1"/>
          <p:nvPr/>
        </p:nvSpPr>
        <p:spPr>
          <a:xfrm>
            <a:off x="10598834" y="8455993"/>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Wolfi meint dazu"/>
          <p:cNvSpPr txBox="1"/>
          <p:nvPr>
            <p:ph type="body" idx="21"/>
          </p:nvPr>
        </p:nvSpPr>
        <p:spPr>
          <a:prstGeom prst="rect">
            <a:avLst/>
          </a:prstGeom>
        </p:spPr>
        <p:txBody>
          <a:bodyPr/>
          <a:lstStyle/>
          <a:p>
            <a:pPr/>
            <a:r>
              <a:t>Wolfi meint dazu</a:t>
            </a:r>
          </a:p>
        </p:txBody>
      </p:sp>
      <p:sp>
        <p:nvSpPr>
          <p:cNvPr id="283" name="Rechteck"/>
          <p:cNvSpPr/>
          <p:nvPr/>
        </p:nvSpPr>
        <p:spPr>
          <a:xfrm>
            <a:off x="-13448" y="2664011"/>
            <a:ext cx="13004801" cy="5689601"/>
          </a:xfrm>
          <a:prstGeom prst="rect">
            <a:avLst/>
          </a:prstGeom>
          <a:solidFill>
            <a:srgbClr val="FFD932"/>
          </a:solidFill>
          <a:ln w="12700">
            <a:miter lim="400000"/>
            <a:tailEnd type="triangle"/>
          </a:ln>
        </p:spPr>
        <p:txBody>
          <a:bodyPr lIns="65023" tIns="65023" rIns="65023" bIns="65023"/>
          <a:lstStyle/>
          <a:p>
            <a:pPr>
              <a:defRPr sz="3000">
                <a:solidFill>
                  <a:srgbClr val="FFFFFF"/>
                </a:solidFill>
              </a:defRPr>
            </a:pPr>
          </a:p>
        </p:txBody>
      </p:sp>
      <p:pic>
        <p:nvPicPr>
          <p:cNvPr id="284" name="015-hipster-2.png" descr="015-hipster-2.png"/>
          <p:cNvPicPr>
            <a:picLocks noChangeAspect="1"/>
          </p:cNvPicPr>
          <p:nvPr/>
        </p:nvPicPr>
        <p:blipFill>
          <a:blip r:embed="rId2">
            <a:extLst/>
          </a:blip>
          <a:stretch>
            <a:fillRect/>
          </a:stretch>
        </p:blipFill>
        <p:spPr>
          <a:xfrm>
            <a:off x="643285" y="4676859"/>
            <a:ext cx="2540001" cy="2540001"/>
          </a:xfrm>
          <a:prstGeom prst="rect">
            <a:avLst/>
          </a:prstGeom>
          <a:ln w="12700">
            <a:miter lim="400000"/>
          </a:ln>
        </p:spPr>
      </p:pic>
      <p:sp>
        <p:nvSpPr>
          <p:cNvPr id="285" name="Wenn etwas zu gut ist, um wahr zu sein, dann ist es nicht wahr."/>
          <p:cNvSpPr/>
          <p:nvPr/>
        </p:nvSpPr>
        <p:spPr>
          <a:xfrm>
            <a:off x="3333463" y="3446386"/>
            <a:ext cx="5975351" cy="1646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1" y="0"/>
                </a:moveTo>
                <a:cubicBezTo>
                  <a:pt x="684" y="0"/>
                  <a:pt x="581" y="373"/>
                  <a:pt x="581" y="833"/>
                </a:cubicBezTo>
                <a:lnTo>
                  <a:pt x="581" y="16076"/>
                </a:lnTo>
                <a:lnTo>
                  <a:pt x="0" y="21600"/>
                </a:lnTo>
                <a:lnTo>
                  <a:pt x="2288" y="19950"/>
                </a:lnTo>
                <a:lnTo>
                  <a:pt x="21370" y="19950"/>
                </a:lnTo>
                <a:cubicBezTo>
                  <a:pt x="21497" y="19950"/>
                  <a:pt x="21600" y="19577"/>
                  <a:pt x="21600" y="19117"/>
                </a:cubicBezTo>
                <a:lnTo>
                  <a:pt x="21600" y="833"/>
                </a:lnTo>
                <a:cubicBezTo>
                  <a:pt x="21600" y="373"/>
                  <a:pt x="21497" y="0"/>
                  <a:pt x="21370" y="0"/>
                </a:cubicBezTo>
                <a:lnTo>
                  <a:pt x="81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a:solidFill>
                  <a:srgbClr val="5E5E5E"/>
                </a:solidFill>
              </a:defRPr>
            </a:pPr>
            <a:r>
              <a:t>Wenn etwas zu gut ist, um wahr zu sein,</a:t>
            </a:r>
            <a:br/>
            <a:r>
              <a:t>dann ist es nicht wahr.</a:t>
            </a:r>
          </a:p>
        </p:txBody>
      </p:sp>
      <p:sp>
        <p:nvSpPr>
          <p:cNvPr id="286" name="Wolfi"/>
          <p:cNvSpPr txBox="1"/>
          <p:nvPr/>
        </p:nvSpPr>
        <p:spPr>
          <a:xfrm>
            <a:off x="1533614" y="7302005"/>
            <a:ext cx="75934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Modell 2: Preis als Funktion von Zimmerzahl und von Quadratmetern"/>
          <p:cNvSpPr txBox="1"/>
          <p:nvPr>
            <p:ph type="body" idx="21"/>
          </p:nvPr>
        </p:nvSpPr>
        <p:spPr>
          <a:prstGeom prst="rect">
            <a:avLst/>
          </a:prstGeom>
        </p:spPr>
        <p:txBody>
          <a:bodyPr/>
          <a:lstStyle>
            <a:lvl1pPr marL="97789" marR="97789" indent="97789" defTabSz="1001369">
              <a:defRPr sz="4774"/>
            </a:lvl1pPr>
          </a:lstStyle>
          <a:p>
            <a:pPr/>
            <a:r>
              <a:t>Modell 2: Preis als Funktion von Zimmerzahl und von Quadratmetern</a:t>
            </a:r>
          </a:p>
        </p:txBody>
      </p:sp>
      <p:sp>
        <p:nvSpPr>
          <p:cNvPr id="290" name="Laut Modell 2"/>
          <p:cNvSpPr txBox="1"/>
          <p:nvPr>
            <p:ph type="body" idx="22"/>
          </p:nvPr>
        </p:nvSpPr>
        <p:spPr>
          <a:prstGeom prst="rect">
            <a:avLst/>
          </a:prstGeom>
        </p:spPr>
        <p:txBody>
          <a:bodyPr/>
          <a:lstStyle/>
          <a:p>
            <a:pPr/>
            <a:r>
              <a:t>Laut Modell 2</a:t>
            </a:r>
          </a:p>
        </p:txBody>
      </p:sp>
      <p:sp>
        <p:nvSpPr>
          <p:cNvPr id="291" name="model2 &lt;- lm(price ~ bedrooms + livingArea, data = SaratogaHouses)…"/>
          <p:cNvSpPr txBox="1"/>
          <p:nvPr/>
        </p:nvSpPr>
        <p:spPr>
          <a:xfrm>
            <a:off x="644895" y="2444300"/>
            <a:ext cx="10996188" cy="1781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model2 &lt;- lm(price ~ bedrooms + livingArea, data = SaratogaHouses)</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coef(model2)</a:t>
            </a: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200"/>
              </a:lnSpc>
              <a:defRPr sz="2000">
                <a:ln w="0" cap="flat">
                  <a:solidFill>
                    <a:srgbClr val="000000"/>
                  </a:solidFill>
                  <a:prstDash val="solid"/>
                  <a:miter lim="400000"/>
                </a:ln>
                <a:solidFill>
                  <a:srgbClr val="333333"/>
                </a:solidFill>
                <a:latin typeface="Courier"/>
                <a:ea typeface="Courier"/>
                <a:cs typeface="Courier"/>
                <a:sym typeface="Courier"/>
              </a:defRPr>
            </a:pPr>
            <a:r>
              <a:t>## (Intercept)    bedrooms  livingArea </a:t>
            </a:r>
          </a:p>
          <a:p>
            <a:pPr algn="l" defTabSz="457200">
              <a:lnSpc>
                <a:spcPts val="5100"/>
              </a:lnSpc>
              <a:defRPr sz="2000">
                <a:ln w="0" cap="flat">
                  <a:solidFill>
                    <a:srgbClr val="000000"/>
                  </a:solidFill>
                  <a:prstDash val="solid"/>
                  <a:miter lim="400000"/>
                </a:ln>
                <a:solidFill>
                  <a:srgbClr val="333333"/>
                </a:solidFill>
                <a:latin typeface="Courier"/>
                <a:ea typeface="Courier"/>
                <a:cs typeface="Courier"/>
                <a:sym typeface="Courier"/>
              </a:defRPr>
            </a:pPr>
            <a:r>
              <a:t>##   36667.895  </a:t>
            </a:r>
            <a:r>
              <a:rPr b="1" sz="2400">
                <a:solidFill>
                  <a:srgbClr val="004D80"/>
                </a:solidFill>
              </a:rPr>
              <a:t>-</a:t>
            </a:r>
            <a:r>
              <a:rPr b="1" sz="2800">
                <a:solidFill>
                  <a:srgbClr val="004D80"/>
                </a:solidFill>
              </a:rPr>
              <a:t>14196.769</a:t>
            </a:r>
            <a:r>
              <a:rPr sz="2400"/>
              <a:t> </a:t>
            </a:r>
            <a:r>
              <a:t>    125.405</a:t>
            </a:r>
          </a:p>
        </p:txBody>
      </p:sp>
      <p:pic>
        <p:nvPicPr>
          <p:cNvPr id="292" name="013-man-10.png" descr="013-man-10.png"/>
          <p:cNvPicPr>
            <a:picLocks noChangeAspect="1"/>
          </p:cNvPicPr>
          <p:nvPr/>
        </p:nvPicPr>
        <p:blipFill>
          <a:blip r:embed="rId2">
            <a:extLst/>
          </a:blip>
          <a:stretch>
            <a:fillRect/>
          </a:stretch>
        </p:blipFill>
        <p:spPr>
          <a:xfrm>
            <a:off x="9837448" y="5760465"/>
            <a:ext cx="2540001" cy="2540001"/>
          </a:xfrm>
          <a:prstGeom prst="rect">
            <a:avLst/>
          </a:prstGeom>
          <a:ln w="12700">
            <a:miter lim="400000"/>
          </a:ln>
        </p:spPr>
      </p:pic>
      <p:pic>
        <p:nvPicPr>
          <p:cNvPr id="293" name="003-woman-9.png" descr="003-woman-9.png"/>
          <p:cNvPicPr>
            <a:picLocks noChangeAspect="1"/>
          </p:cNvPicPr>
          <p:nvPr/>
        </p:nvPicPr>
        <p:blipFill>
          <a:blip r:embed="rId3">
            <a:extLst/>
          </a:blip>
          <a:stretch>
            <a:fillRect/>
          </a:stretch>
        </p:blipFill>
        <p:spPr>
          <a:xfrm>
            <a:off x="457683" y="5760465"/>
            <a:ext cx="2540001" cy="2540001"/>
          </a:xfrm>
          <a:prstGeom prst="rect">
            <a:avLst/>
          </a:prstGeom>
          <a:ln w="12700">
            <a:miter lim="400000"/>
          </a:ln>
        </p:spPr>
      </p:pic>
      <p:sp>
        <p:nvSpPr>
          <p:cNvPr id="294" name="Die Zimmer halbieren verringert den Wert, Don!"/>
          <p:cNvSpPr/>
          <p:nvPr/>
        </p:nvSpPr>
        <p:spPr>
          <a:xfrm>
            <a:off x="2058551" y="4418751"/>
            <a:ext cx="3438129" cy="1325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1" y="0"/>
                </a:moveTo>
                <a:cubicBezTo>
                  <a:pt x="1181" y="0"/>
                  <a:pt x="1002" y="463"/>
                  <a:pt x="1002" y="1034"/>
                </a:cubicBezTo>
                <a:lnTo>
                  <a:pt x="1002" y="18148"/>
                </a:lnTo>
                <a:lnTo>
                  <a:pt x="0" y="21600"/>
                </a:lnTo>
                <a:lnTo>
                  <a:pt x="6031" y="20688"/>
                </a:lnTo>
                <a:lnTo>
                  <a:pt x="21201" y="20688"/>
                </a:lnTo>
                <a:cubicBezTo>
                  <a:pt x="21421" y="20688"/>
                  <a:pt x="21600" y="20225"/>
                  <a:pt x="21600" y="19654"/>
                </a:cubicBezTo>
                <a:lnTo>
                  <a:pt x="21600" y="1034"/>
                </a:lnTo>
                <a:cubicBezTo>
                  <a:pt x="21600" y="463"/>
                  <a:pt x="21421" y="0"/>
                  <a:pt x="21201" y="0"/>
                </a:cubicBezTo>
                <a:lnTo>
                  <a:pt x="140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Die Zimmer </a:t>
            </a:r>
            <a:r>
              <a:rPr i="1"/>
              <a:t>halbieren</a:t>
            </a:r>
            <a:r>
              <a:t> verringert den Wert, Don!</a:t>
            </a:r>
          </a:p>
        </p:txBody>
      </p:sp>
      <p:sp>
        <p:nvSpPr>
          <p:cNvPr id="295" name="Was, weniger Geld?! Oh nein!"/>
          <p:cNvSpPr/>
          <p:nvPr/>
        </p:nvSpPr>
        <p:spPr>
          <a:xfrm>
            <a:off x="7454264" y="6370349"/>
            <a:ext cx="2572545" cy="159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0" y="0"/>
                </a:moveTo>
                <a:cubicBezTo>
                  <a:pt x="250" y="0"/>
                  <a:pt x="0" y="402"/>
                  <a:pt x="0" y="900"/>
                </a:cubicBezTo>
                <a:lnTo>
                  <a:pt x="0" y="20694"/>
                </a:lnTo>
                <a:cubicBezTo>
                  <a:pt x="0" y="21193"/>
                  <a:pt x="250" y="21600"/>
                  <a:pt x="560" y="21600"/>
                </a:cubicBezTo>
                <a:lnTo>
                  <a:pt x="18008" y="21600"/>
                </a:lnTo>
                <a:cubicBezTo>
                  <a:pt x="18318" y="21600"/>
                  <a:pt x="18571" y="21193"/>
                  <a:pt x="18571" y="20694"/>
                </a:cubicBezTo>
                <a:lnTo>
                  <a:pt x="18571" y="15866"/>
                </a:lnTo>
                <a:lnTo>
                  <a:pt x="21600" y="14061"/>
                </a:lnTo>
                <a:lnTo>
                  <a:pt x="18571" y="12255"/>
                </a:lnTo>
                <a:lnTo>
                  <a:pt x="18571" y="900"/>
                </a:lnTo>
                <a:cubicBezTo>
                  <a:pt x="18571" y="402"/>
                  <a:pt x="18318" y="0"/>
                  <a:pt x="18008" y="0"/>
                </a:cubicBezTo>
                <a:lnTo>
                  <a:pt x="560"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Was, weniger Geld?! Oh nein!</a:t>
            </a:r>
          </a:p>
        </p:txBody>
      </p:sp>
      <p:sp>
        <p:nvSpPr>
          <p:cNvPr id="296" name="Angi"/>
          <p:cNvSpPr txBox="1"/>
          <p:nvPr/>
        </p:nvSpPr>
        <p:spPr>
          <a:xfrm>
            <a:off x="946622" y="8557781"/>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
        <p:nvSpPr>
          <p:cNvPr id="297" name="Don"/>
          <p:cNvSpPr txBox="1"/>
          <p:nvPr/>
        </p:nvSpPr>
        <p:spPr>
          <a:xfrm>
            <a:off x="10392315" y="8557781"/>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0" name="Zimmerzahl ist NEGATIV mit dem Preis korreliert"/>
          <p:cNvSpPr txBox="1"/>
          <p:nvPr>
            <p:ph type="body" idx="21"/>
          </p:nvPr>
        </p:nvSpPr>
        <p:spPr>
          <a:prstGeom prst="rect">
            <a:avLst/>
          </a:prstGeom>
        </p:spPr>
        <p:txBody>
          <a:bodyPr/>
          <a:lstStyle/>
          <a:p>
            <a:pPr/>
            <a:r>
              <a:t>Zimmerzahl ist NEGATIV mit dem Preis korreliert</a:t>
            </a:r>
          </a:p>
        </p:txBody>
      </p:sp>
      <p:pic>
        <p:nvPicPr>
          <p:cNvPr id="301" name="003-woman-9.png" descr="003-woman-9.png"/>
          <p:cNvPicPr>
            <a:picLocks noChangeAspect="1"/>
          </p:cNvPicPr>
          <p:nvPr/>
        </p:nvPicPr>
        <p:blipFill>
          <a:blip r:embed="rId3">
            <a:extLst/>
          </a:blip>
          <a:stretch>
            <a:fillRect/>
          </a:stretch>
        </p:blipFill>
        <p:spPr>
          <a:xfrm>
            <a:off x="548960" y="5304080"/>
            <a:ext cx="2540001" cy="2540001"/>
          </a:xfrm>
          <a:prstGeom prst="rect">
            <a:avLst/>
          </a:prstGeom>
          <a:ln w="12700">
            <a:miter lim="400000"/>
          </a:ln>
        </p:spPr>
      </p:pic>
      <p:sp>
        <p:nvSpPr>
          <p:cNvPr id="302" name="NE-GA-TIV!"/>
          <p:cNvSpPr/>
          <p:nvPr/>
        </p:nvSpPr>
        <p:spPr>
          <a:xfrm>
            <a:off x="590077" y="3772406"/>
            <a:ext cx="3200798" cy="1574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9" y="0"/>
                </a:moveTo>
                <a:cubicBezTo>
                  <a:pt x="192" y="0"/>
                  <a:pt x="0" y="390"/>
                  <a:pt x="0" y="871"/>
                </a:cubicBezTo>
                <a:lnTo>
                  <a:pt x="0" y="14454"/>
                </a:lnTo>
                <a:cubicBezTo>
                  <a:pt x="0" y="14936"/>
                  <a:pt x="192" y="15326"/>
                  <a:pt x="429" y="15326"/>
                </a:cubicBezTo>
                <a:lnTo>
                  <a:pt x="6197" y="15326"/>
                </a:lnTo>
                <a:lnTo>
                  <a:pt x="7054" y="21600"/>
                </a:lnTo>
                <a:lnTo>
                  <a:pt x="7909" y="15326"/>
                </a:lnTo>
                <a:lnTo>
                  <a:pt x="21171" y="15326"/>
                </a:lnTo>
                <a:cubicBezTo>
                  <a:pt x="21408" y="15326"/>
                  <a:pt x="21600" y="14936"/>
                  <a:pt x="21600" y="14454"/>
                </a:cubicBezTo>
                <a:lnTo>
                  <a:pt x="21600" y="871"/>
                </a:lnTo>
                <a:cubicBezTo>
                  <a:pt x="21600" y="390"/>
                  <a:pt x="21408" y="0"/>
                  <a:pt x="21171" y="0"/>
                </a:cubicBezTo>
                <a:lnTo>
                  <a:pt x="429"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NE-GA-TIV!</a:t>
            </a:r>
          </a:p>
        </p:txBody>
      </p:sp>
      <p:pic>
        <p:nvPicPr>
          <p:cNvPr id="303" name="Bild" descr="Bild"/>
          <p:cNvPicPr>
            <a:picLocks noChangeAspect="1"/>
          </p:cNvPicPr>
          <p:nvPr/>
        </p:nvPicPr>
        <p:blipFill>
          <a:blip r:embed="rId4">
            <a:extLst/>
          </a:blip>
          <a:stretch>
            <a:fillRect/>
          </a:stretch>
        </p:blipFill>
        <p:spPr>
          <a:xfrm>
            <a:off x="3891617" y="2990710"/>
            <a:ext cx="8677585" cy="5361586"/>
          </a:xfrm>
          <a:prstGeom prst="rect">
            <a:avLst/>
          </a:prstGeom>
          <a:ln w="12700">
            <a:miter lim="400000"/>
          </a:ln>
        </p:spPr>
      </p:pic>
      <p:sp>
        <p:nvSpPr>
          <p:cNvPr id="304" name="very small houses"/>
          <p:cNvSpPr txBox="1"/>
          <p:nvPr/>
        </p:nvSpPr>
        <p:spPr>
          <a:xfrm>
            <a:off x="4928006" y="2821462"/>
            <a:ext cx="1579337"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600"/>
            </a:lvl1pPr>
          </a:lstStyle>
          <a:p>
            <a:pPr/>
            <a:r>
              <a:t>very small houses</a:t>
            </a:r>
          </a:p>
        </p:txBody>
      </p:sp>
      <p:sp>
        <p:nvSpPr>
          <p:cNvPr id="305" name="small houses"/>
          <p:cNvSpPr txBox="1"/>
          <p:nvPr/>
        </p:nvSpPr>
        <p:spPr>
          <a:xfrm>
            <a:off x="6918160" y="2821462"/>
            <a:ext cx="1203794"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600"/>
            </a:lvl1pPr>
          </a:lstStyle>
          <a:p>
            <a:pPr/>
            <a:r>
              <a:t>small houses</a:t>
            </a:r>
          </a:p>
        </p:txBody>
      </p:sp>
      <p:sp>
        <p:nvSpPr>
          <p:cNvPr id="306" name="large houses"/>
          <p:cNvSpPr txBox="1"/>
          <p:nvPr/>
        </p:nvSpPr>
        <p:spPr>
          <a:xfrm>
            <a:off x="9045334" y="2821462"/>
            <a:ext cx="1166984"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600"/>
            </a:lvl1pPr>
          </a:lstStyle>
          <a:p>
            <a:pPr/>
            <a:r>
              <a:t>large houses</a:t>
            </a:r>
          </a:p>
        </p:txBody>
      </p:sp>
      <p:sp>
        <p:nvSpPr>
          <p:cNvPr id="307" name="very large houses"/>
          <p:cNvSpPr txBox="1"/>
          <p:nvPr/>
        </p:nvSpPr>
        <p:spPr>
          <a:xfrm>
            <a:off x="10816102" y="2821462"/>
            <a:ext cx="1542527" cy="371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600"/>
            </a:lvl1pPr>
          </a:lstStyle>
          <a:p>
            <a:pPr/>
            <a:r>
              <a:t>very large houses</a:t>
            </a:r>
          </a:p>
        </p:txBody>
      </p:sp>
      <p:sp>
        <p:nvSpPr>
          <p:cNvPr id="308" name="… wenn man die Wohnﬂäche (Quadratmeter) kontrolliert"/>
          <p:cNvSpPr txBox="1"/>
          <p:nvPr/>
        </p:nvSpPr>
        <p:spPr>
          <a:xfrm>
            <a:off x="646151" y="1860503"/>
            <a:ext cx="6835698"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 wenn man die Wohnﬂäche (Quadratmeter) kontrolliert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Take-home message #1"/>
          <p:cNvSpPr txBox="1"/>
          <p:nvPr>
            <p:ph type="body" idx="21"/>
          </p:nvPr>
        </p:nvSpPr>
        <p:spPr>
          <a:prstGeom prst="rect">
            <a:avLst/>
          </a:prstGeom>
        </p:spPr>
        <p:txBody>
          <a:bodyPr/>
          <a:lstStyle/>
          <a:p>
            <a:pPr/>
            <a:r>
              <a:t>Take-home message #1</a:t>
            </a:r>
          </a:p>
        </p:txBody>
      </p:sp>
      <p:sp>
        <p:nvSpPr>
          <p:cNvPr id="314" name="Rechteck"/>
          <p:cNvSpPr/>
          <p:nvPr/>
        </p:nvSpPr>
        <p:spPr>
          <a:xfrm>
            <a:off x="-1" y="2577849"/>
            <a:ext cx="13004801" cy="5689601"/>
          </a:xfrm>
          <a:prstGeom prst="rect">
            <a:avLst/>
          </a:prstGeom>
          <a:solidFill>
            <a:srgbClr val="FFD932"/>
          </a:solidFill>
          <a:ln w="12700">
            <a:miter lim="400000"/>
            <a:tailEnd type="triangle"/>
          </a:ln>
        </p:spPr>
        <p:txBody>
          <a:bodyPr lIns="65023" tIns="65023" rIns="65023" bIns="65023"/>
          <a:lstStyle/>
          <a:p>
            <a:pPr>
              <a:defRPr sz="3000">
                <a:solidFill>
                  <a:srgbClr val="FFFFFF"/>
                </a:solidFill>
              </a:defRPr>
            </a:pPr>
          </a:p>
        </p:txBody>
      </p:sp>
      <p:pic>
        <p:nvPicPr>
          <p:cNvPr id="315" name="015-hipster-2.png" descr="015-hipster-2.png"/>
          <p:cNvPicPr>
            <a:picLocks noChangeAspect="1"/>
          </p:cNvPicPr>
          <p:nvPr/>
        </p:nvPicPr>
        <p:blipFill>
          <a:blip r:embed="rId3">
            <a:extLst/>
          </a:blip>
          <a:stretch>
            <a:fillRect/>
          </a:stretch>
        </p:blipFill>
        <p:spPr>
          <a:xfrm>
            <a:off x="643285" y="4676859"/>
            <a:ext cx="2540001" cy="2540001"/>
          </a:xfrm>
          <a:prstGeom prst="rect">
            <a:avLst/>
          </a:prstGeom>
          <a:ln w="12700">
            <a:miter lim="400000"/>
          </a:ln>
        </p:spPr>
      </p:pic>
      <p:sp>
        <p:nvSpPr>
          <p:cNvPr id="316" name="Prädiktoren hinzufügen oder wegnehmen hat oft einen Einfluss auf den Zusammenhang auf die anderen Prädiktoren im Modell."/>
          <p:cNvSpPr/>
          <p:nvPr/>
        </p:nvSpPr>
        <p:spPr>
          <a:xfrm>
            <a:off x="1729136" y="3106448"/>
            <a:ext cx="6049963" cy="1772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 y="0"/>
                </a:moveTo>
                <a:cubicBezTo>
                  <a:pt x="98" y="0"/>
                  <a:pt x="0" y="336"/>
                  <a:pt x="0" y="749"/>
                </a:cubicBezTo>
                <a:lnTo>
                  <a:pt x="0" y="17398"/>
                </a:lnTo>
                <a:cubicBezTo>
                  <a:pt x="0" y="17811"/>
                  <a:pt x="98" y="18147"/>
                  <a:pt x="220" y="18147"/>
                </a:cubicBezTo>
                <a:lnTo>
                  <a:pt x="779" y="18147"/>
                </a:lnTo>
                <a:lnTo>
                  <a:pt x="1217" y="21600"/>
                </a:lnTo>
                <a:lnTo>
                  <a:pt x="1656" y="18147"/>
                </a:lnTo>
                <a:lnTo>
                  <a:pt x="21380" y="18147"/>
                </a:lnTo>
                <a:cubicBezTo>
                  <a:pt x="21502" y="18147"/>
                  <a:pt x="21600" y="17811"/>
                  <a:pt x="21600" y="17398"/>
                </a:cubicBezTo>
                <a:lnTo>
                  <a:pt x="21600" y="749"/>
                </a:lnTo>
                <a:cubicBezTo>
                  <a:pt x="21600" y="336"/>
                  <a:pt x="21502" y="0"/>
                  <a:pt x="21380" y="0"/>
                </a:cubicBezTo>
                <a:lnTo>
                  <a:pt x="220"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5E5E5E"/>
                </a:solidFill>
              </a:defRPr>
            </a:lvl1pPr>
          </a:lstStyle>
          <a:p>
            <a:pPr/>
            <a:r>
              <a:t>Prädiktoren hinzufügen oder wegnehmen hat oft einen Einfluss auf den Zusammenhang auf die anderen Prädiktoren im Modell.</a:t>
            </a:r>
          </a:p>
        </p:txBody>
      </p:sp>
      <p:sp>
        <p:nvSpPr>
          <p:cNvPr id="317" name="Wolfi"/>
          <p:cNvSpPr txBox="1"/>
          <p:nvPr/>
        </p:nvSpPr>
        <p:spPr>
          <a:xfrm>
            <a:off x="1533614" y="7213376"/>
            <a:ext cx="75934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Take-home message #2"/>
          <p:cNvSpPr txBox="1"/>
          <p:nvPr>
            <p:ph type="body" idx="21"/>
          </p:nvPr>
        </p:nvSpPr>
        <p:spPr>
          <a:prstGeom prst="rect">
            <a:avLst/>
          </a:prstGeom>
        </p:spPr>
        <p:txBody>
          <a:bodyPr/>
          <a:lstStyle/>
          <a:p>
            <a:pPr/>
            <a:r>
              <a:t>Take-home message #2</a:t>
            </a:r>
          </a:p>
        </p:txBody>
      </p:sp>
      <p:sp>
        <p:nvSpPr>
          <p:cNvPr id="323" name="Rechteck"/>
          <p:cNvSpPr/>
          <p:nvPr/>
        </p:nvSpPr>
        <p:spPr>
          <a:xfrm>
            <a:off x="-13448" y="2664011"/>
            <a:ext cx="13004801" cy="5689601"/>
          </a:xfrm>
          <a:prstGeom prst="rect">
            <a:avLst/>
          </a:prstGeom>
          <a:solidFill>
            <a:srgbClr val="FFD932"/>
          </a:solidFill>
          <a:ln w="12700">
            <a:miter lim="400000"/>
            <a:tailEnd type="triangle"/>
          </a:ln>
        </p:spPr>
        <p:txBody>
          <a:bodyPr lIns="65023" tIns="65023" rIns="65023" bIns="65023"/>
          <a:lstStyle/>
          <a:p>
            <a:pPr>
              <a:defRPr sz="3000">
                <a:solidFill>
                  <a:srgbClr val="FFFFFF"/>
                </a:solidFill>
              </a:defRPr>
            </a:pPr>
          </a:p>
        </p:txBody>
      </p:sp>
      <p:pic>
        <p:nvPicPr>
          <p:cNvPr id="324" name="015-hipster-2.png" descr="015-hipster-2.png"/>
          <p:cNvPicPr>
            <a:picLocks noChangeAspect="1"/>
          </p:cNvPicPr>
          <p:nvPr/>
        </p:nvPicPr>
        <p:blipFill>
          <a:blip r:embed="rId2">
            <a:extLst/>
          </a:blip>
          <a:stretch>
            <a:fillRect/>
          </a:stretch>
        </p:blipFill>
        <p:spPr>
          <a:xfrm>
            <a:off x="9562043" y="4898532"/>
            <a:ext cx="2540001" cy="2540001"/>
          </a:xfrm>
          <a:prstGeom prst="rect">
            <a:avLst/>
          </a:prstGeom>
          <a:ln w="12700">
            <a:miter lim="400000"/>
          </a:ln>
        </p:spPr>
      </p:pic>
      <p:sp>
        <p:nvSpPr>
          <p:cNvPr id="325" name="Keine Antwort von der Statistik."/>
          <p:cNvSpPr/>
          <p:nvPr/>
        </p:nvSpPr>
        <p:spPr>
          <a:xfrm>
            <a:off x="8578443" y="3598086"/>
            <a:ext cx="3364311" cy="1362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5" y="0"/>
                </a:moveTo>
                <a:cubicBezTo>
                  <a:pt x="186" y="0"/>
                  <a:pt x="0" y="458"/>
                  <a:pt x="0" y="1025"/>
                </a:cubicBezTo>
                <a:lnTo>
                  <a:pt x="0" y="12819"/>
                </a:lnTo>
                <a:cubicBezTo>
                  <a:pt x="0" y="13386"/>
                  <a:pt x="186" y="13844"/>
                  <a:pt x="415" y="13844"/>
                </a:cubicBezTo>
                <a:lnTo>
                  <a:pt x="11976" y="13844"/>
                </a:lnTo>
                <a:lnTo>
                  <a:pt x="12807" y="21600"/>
                </a:lnTo>
                <a:lnTo>
                  <a:pt x="13640" y="13844"/>
                </a:lnTo>
                <a:lnTo>
                  <a:pt x="21185" y="13844"/>
                </a:lnTo>
                <a:cubicBezTo>
                  <a:pt x="21414" y="13844"/>
                  <a:pt x="21600" y="13386"/>
                  <a:pt x="21600" y="12819"/>
                </a:cubicBezTo>
                <a:lnTo>
                  <a:pt x="21600" y="1025"/>
                </a:lnTo>
                <a:cubicBezTo>
                  <a:pt x="21600" y="458"/>
                  <a:pt x="21414" y="0"/>
                  <a:pt x="21185" y="0"/>
                </a:cubicBezTo>
                <a:lnTo>
                  <a:pt x="415"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Keine Antwort von der Statistik.</a:t>
            </a:r>
          </a:p>
        </p:txBody>
      </p:sp>
      <p:pic>
        <p:nvPicPr>
          <p:cNvPr id="326" name="013-man-10.png" descr="013-man-10.png"/>
          <p:cNvPicPr>
            <a:picLocks noChangeAspect="1"/>
          </p:cNvPicPr>
          <p:nvPr/>
        </p:nvPicPr>
        <p:blipFill>
          <a:blip r:embed="rId3">
            <a:extLst/>
          </a:blip>
          <a:stretch>
            <a:fillRect/>
          </a:stretch>
        </p:blipFill>
        <p:spPr>
          <a:xfrm>
            <a:off x="540233" y="4691221"/>
            <a:ext cx="2540001" cy="2540001"/>
          </a:xfrm>
          <a:prstGeom prst="rect">
            <a:avLst/>
          </a:prstGeom>
          <a:ln w="12700">
            <a:miter lim="400000"/>
          </a:ln>
        </p:spPr>
      </p:pic>
      <p:sp>
        <p:nvSpPr>
          <p:cNvPr id="327" name="Aber welchem Modell soll ich jetzt glauben?"/>
          <p:cNvSpPr/>
          <p:nvPr/>
        </p:nvSpPr>
        <p:spPr>
          <a:xfrm>
            <a:off x="648175" y="3356355"/>
            <a:ext cx="3596482" cy="1565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392"/>
                  <a:pt x="0" y="876"/>
                </a:cubicBezTo>
                <a:lnTo>
                  <a:pt x="0" y="14510"/>
                </a:lnTo>
                <a:cubicBezTo>
                  <a:pt x="0" y="14993"/>
                  <a:pt x="171" y="15386"/>
                  <a:pt x="381" y="15386"/>
                </a:cubicBezTo>
                <a:lnTo>
                  <a:pt x="5613" y="15386"/>
                </a:lnTo>
                <a:lnTo>
                  <a:pt x="6376" y="21600"/>
                </a:lnTo>
                <a:lnTo>
                  <a:pt x="7136" y="15386"/>
                </a:lnTo>
                <a:lnTo>
                  <a:pt x="21219" y="15386"/>
                </a:lnTo>
                <a:cubicBezTo>
                  <a:pt x="21429" y="15386"/>
                  <a:pt x="21600" y="14993"/>
                  <a:pt x="21600" y="14510"/>
                </a:cubicBezTo>
                <a:lnTo>
                  <a:pt x="21600" y="876"/>
                </a:lnTo>
                <a:cubicBezTo>
                  <a:pt x="21600" y="392"/>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Aber welchem Modell soll ich jetzt glauben?</a:t>
            </a:r>
          </a:p>
        </p:txBody>
      </p:sp>
      <p:sp>
        <p:nvSpPr>
          <p:cNvPr id="328" name="Wolfi"/>
          <p:cNvSpPr txBox="1"/>
          <p:nvPr/>
        </p:nvSpPr>
        <p:spPr>
          <a:xfrm>
            <a:off x="10452372" y="7396238"/>
            <a:ext cx="75934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
        <p:nvSpPr>
          <p:cNvPr id="329" name="Don"/>
          <p:cNvSpPr txBox="1"/>
          <p:nvPr/>
        </p:nvSpPr>
        <p:spPr>
          <a:xfrm>
            <a:off x="1501627" y="7228243"/>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Take-home message #3"/>
          <p:cNvSpPr txBox="1"/>
          <p:nvPr>
            <p:ph type="body" idx="21"/>
          </p:nvPr>
        </p:nvSpPr>
        <p:spPr>
          <a:prstGeom prst="rect">
            <a:avLst/>
          </a:prstGeom>
        </p:spPr>
        <p:txBody>
          <a:bodyPr/>
          <a:lstStyle/>
          <a:p>
            <a:pPr/>
            <a:r>
              <a:t>Take-home message #3</a:t>
            </a:r>
          </a:p>
        </p:txBody>
      </p:sp>
      <p:sp>
        <p:nvSpPr>
          <p:cNvPr id="333" name="Rechteck"/>
          <p:cNvSpPr/>
          <p:nvPr/>
        </p:nvSpPr>
        <p:spPr>
          <a:xfrm>
            <a:off x="-13448" y="2664011"/>
            <a:ext cx="13004801" cy="5689601"/>
          </a:xfrm>
          <a:prstGeom prst="rect">
            <a:avLst/>
          </a:prstGeom>
          <a:solidFill>
            <a:srgbClr val="FFD932"/>
          </a:solidFill>
          <a:ln w="12700">
            <a:miter lim="400000"/>
            <a:tailEnd type="triangle"/>
          </a:ln>
        </p:spPr>
        <p:txBody>
          <a:bodyPr lIns="65023" tIns="65023" rIns="65023" bIns="65023"/>
          <a:lstStyle/>
          <a:p>
            <a:pPr>
              <a:defRPr sz="3000">
                <a:solidFill>
                  <a:srgbClr val="FFFFFF"/>
                </a:solidFill>
              </a:defRPr>
            </a:pPr>
          </a:p>
        </p:txBody>
      </p:sp>
      <p:pic>
        <p:nvPicPr>
          <p:cNvPr id="334" name="015-hipster-2.png" descr="015-hipster-2.png"/>
          <p:cNvPicPr>
            <a:picLocks noChangeAspect="1"/>
          </p:cNvPicPr>
          <p:nvPr/>
        </p:nvPicPr>
        <p:blipFill>
          <a:blip r:embed="rId3">
            <a:extLst/>
          </a:blip>
          <a:stretch>
            <a:fillRect/>
          </a:stretch>
        </p:blipFill>
        <p:spPr>
          <a:xfrm>
            <a:off x="344499" y="4924681"/>
            <a:ext cx="2540001" cy="2540001"/>
          </a:xfrm>
          <a:prstGeom prst="rect">
            <a:avLst/>
          </a:prstGeom>
          <a:ln w="12700">
            <a:miter lim="400000"/>
          </a:ln>
        </p:spPr>
      </p:pic>
      <p:sp>
        <p:nvSpPr>
          <p:cNvPr id="335" name="Hast du was gegen Wissenschaft?"/>
          <p:cNvSpPr/>
          <p:nvPr/>
        </p:nvSpPr>
        <p:spPr>
          <a:xfrm>
            <a:off x="8181040" y="3186224"/>
            <a:ext cx="3591719" cy="1843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2" y="0"/>
                </a:moveTo>
                <a:cubicBezTo>
                  <a:pt x="171" y="0"/>
                  <a:pt x="0" y="333"/>
                  <a:pt x="0" y="744"/>
                </a:cubicBezTo>
                <a:lnTo>
                  <a:pt x="0" y="17072"/>
                </a:lnTo>
                <a:cubicBezTo>
                  <a:pt x="0" y="17483"/>
                  <a:pt x="171" y="17816"/>
                  <a:pt x="382" y="17816"/>
                </a:cubicBezTo>
                <a:lnTo>
                  <a:pt x="15504" y="17816"/>
                </a:lnTo>
                <a:lnTo>
                  <a:pt x="16266" y="21600"/>
                </a:lnTo>
                <a:lnTo>
                  <a:pt x="17029" y="17816"/>
                </a:lnTo>
                <a:lnTo>
                  <a:pt x="21218" y="17816"/>
                </a:lnTo>
                <a:cubicBezTo>
                  <a:pt x="21429" y="17816"/>
                  <a:pt x="21600" y="17483"/>
                  <a:pt x="21600" y="17072"/>
                </a:cubicBezTo>
                <a:lnTo>
                  <a:pt x="21600" y="744"/>
                </a:lnTo>
                <a:cubicBezTo>
                  <a:pt x="21600" y="333"/>
                  <a:pt x="21429" y="0"/>
                  <a:pt x="21218" y="0"/>
                </a:cubicBezTo>
                <a:lnTo>
                  <a:pt x="38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Hast du was gegen Wissenschaft?</a:t>
            </a:r>
          </a:p>
        </p:txBody>
      </p:sp>
      <p:pic>
        <p:nvPicPr>
          <p:cNvPr id="336" name="013-man-10.png" descr="013-man-10.png"/>
          <p:cNvPicPr>
            <a:picLocks noChangeAspect="1"/>
          </p:cNvPicPr>
          <p:nvPr/>
        </p:nvPicPr>
        <p:blipFill>
          <a:blip r:embed="rId4">
            <a:extLst/>
          </a:blip>
          <a:stretch>
            <a:fillRect/>
          </a:stretch>
        </p:blipFill>
        <p:spPr>
          <a:xfrm>
            <a:off x="10289364" y="5013464"/>
            <a:ext cx="2540001" cy="2540001"/>
          </a:xfrm>
          <a:prstGeom prst="rect">
            <a:avLst/>
          </a:prstGeom>
          <a:ln w="12700">
            <a:miter lim="400000"/>
          </a:ln>
        </p:spPr>
      </p:pic>
      <p:sp>
        <p:nvSpPr>
          <p:cNvPr id="337" name="Beobachtungsstudien taugen oft nicht, um Entscheidungen zu treffen."/>
          <p:cNvSpPr/>
          <p:nvPr/>
        </p:nvSpPr>
        <p:spPr>
          <a:xfrm>
            <a:off x="1563392" y="3120851"/>
            <a:ext cx="4783535" cy="1795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7" y="0"/>
                </a:moveTo>
                <a:cubicBezTo>
                  <a:pt x="128" y="0"/>
                  <a:pt x="0" y="342"/>
                  <a:pt x="0" y="764"/>
                </a:cubicBezTo>
                <a:lnTo>
                  <a:pt x="0" y="17528"/>
                </a:lnTo>
                <a:cubicBezTo>
                  <a:pt x="0" y="17950"/>
                  <a:pt x="128" y="18292"/>
                  <a:pt x="287" y="18292"/>
                </a:cubicBezTo>
                <a:lnTo>
                  <a:pt x="2419" y="18292"/>
                </a:lnTo>
                <a:lnTo>
                  <a:pt x="2995" y="21600"/>
                </a:lnTo>
                <a:lnTo>
                  <a:pt x="3568" y="18292"/>
                </a:lnTo>
                <a:lnTo>
                  <a:pt x="21313" y="18292"/>
                </a:lnTo>
                <a:cubicBezTo>
                  <a:pt x="21472" y="18292"/>
                  <a:pt x="21600" y="17950"/>
                  <a:pt x="21600" y="17528"/>
                </a:cubicBezTo>
                <a:lnTo>
                  <a:pt x="21600" y="764"/>
                </a:lnTo>
                <a:cubicBezTo>
                  <a:pt x="21600" y="342"/>
                  <a:pt x="21472" y="0"/>
                  <a:pt x="21313" y="0"/>
                </a:cubicBezTo>
                <a:lnTo>
                  <a:pt x="287"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Beobachtungsstudien taugen oft nicht, um Entscheidungen zu treffen.</a:t>
            </a:r>
          </a:p>
        </p:txBody>
      </p:sp>
      <p:sp>
        <p:nvSpPr>
          <p:cNvPr id="338" name="Wolfi"/>
          <p:cNvSpPr txBox="1"/>
          <p:nvPr/>
        </p:nvSpPr>
        <p:spPr>
          <a:xfrm>
            <a:off x="1234827" y="7476267"/>
            <a:ext cx="75934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
        <p:nvSpPr>
          <p:cNvPr id="339" name="Don"/>
          <p:cNvSpPr txBox="1"/>
          <p:nvPr/>
        </p:nvSpPr>
        <p:spPr>
          <a:xfrm>
            <a:off x="11250758" y="7588710"/>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Schoko futtern macht Nobelpreise?"/>
          <p:cNvSpPr txBox="1"/>
          <p:nvPr>
            <p:ph type="body" idx="21"/>
          </p:nvPr>
        </p:nvSpPr>
        <p:spPr>
          <a:prstGeom prst="rect">
            <a:avLst/>
          </a:prstGeom>
        </p:spPr>
        <p:txBody>
          <a:bodyPr/>
          <a:lstStyle/>
          <a:p>
            <a:pPr/>
            <a:r>
              <a:t>Schoko futtern macht Nobelpreise?</a:t>
            </a:r>
          </a:p>
        </p:txBody>
      </p:sp>
      <p:pic>
        <p:nvPicPr>
          <p:cNvPr id="345" name="Bild" descr="Bild"/>
          <p:cNvPicPr>
            <a:picLocks noChangeAspect="1"/>
          </p:cNvPicPr>
          <p:nvPr/>
        </p:nvPicPr>
        <p:blipFill>
          <a:blip r:embed="rId2">
            <a:extLst/>
          </a:blip>
          <a:stretch>
            <a:fillRect/>
          </a:stretch>
        </p:blipFill>
        <p:spPr>
          <a:xfrm>
            <a:off x="1849592" y="1955305"/>
            <a:ext cx="8585265" cy="6438950"/>
          </a:xfrm>
          <a:prstGeom prst="rect">
            <a:avLst/>
          </a:prstGeom>
          <a:ln w="12700">
            <a:miter lim="400000"/>
          </a:ln>
        </p:spPr>
      </p:pic>
      <p:sp>
        <p:nvSpPr>
          <p:cNvPr id="346" name="Dablander, F. (2020). An Introduction to Causal Inference [Preprint]. PsyArXiv. https://doi.org/10.31234/osf.io/b3fkw"/>
          <p:cNvSpPr txBox="1"/>
          <p:nvPr/>
        </p:nvSpPr>
        <p:spPr>
          <a:xfrm>
            <a:off x="132332" y="9212091"/>
            <a:ext cx="4510430" cy="40529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a:defRPr sz="1000">
                <a:ln w="0" cap="flat">
                  <a:solidFill>
                    <a:srgbClr val="000000"/>
                  </a:solidFill>
                  <a:prstDash val="solid"/>
                  <a:miter lim="400000"/>
                </a:ln>
                <a:solidFill>
                  <a:srgbClr val="414141"/>
                </a:solidFill>
                <a:latin typeface="Arial"/>
                <a:ea typeface="Arial"/>
                <a:cs typeface="Arial"/>
                <a:sym typeface="Arial"/>
              </a:defRPr>
            </a:pPr>
            <a:r>
              <a:t>Dablander, F. (2020). </a:t>
            </a:r>
            <a:r>
              <a:rPr i="1"/>
              <a:t>An Introduction to Causal Inference</a:t>
            </a:r>
            <a:r>
              <a:t> [Preprint]. PsyArXiv. </a:t>
            </a:r>
            <a:r>
              <a:rPr u="sng">
                <a:solidFill>
                  <a:srgbClr val="0070C0"/>
                </a:solidFill>
                <a:uFill>
                  <a:solidFill>
                    <a:srgbClr val="0070C0"/>
                  </a:solidFill>
                </a:uFill>
                <a:hlinkClick r:id="rId3" invalidUrl="" action="" tgtFrame="" tooltip="" history="1" highlightClick="0" endSnd="0"/>
              </a:rPr>
              <a:t>https://doi.org/10.31234/osf.io/b3fkw</a:t>
            </a: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Studie A: Was raten Sie dem Arzt?"/>
          <p:cNvSpPr txBox="1"/>
          <p:nvPr>
            <p:ph type="body" idx="21"/>
          </p:nvPr>
        </p:nvSpPr>
        <p:spPr>
          <a:prstGeom prst="rect">
            <a:avLst/>
          </a:prstGeom>
        </p:spPr>
        <p:txBody>
          <a:bodyPr/>
          <a:lstStyle/>
          <a:p>
            <a:pPr/>
            <a:r>
              <a:t>Studie A: Was raten Sie dem Arzt?</a:t>
            </a:r>
          </a:p>
        </p:txBody>
      </p:sp>
      <p:graphicFrame>
        <p:nvGraphicFramePr>
          <p:cNvPr id="146" name="Tabelle"/>
          <p:cNvGraphicFramePr/>
          <p:nvPr/>
        </p:nvGraphicFramePr>
        <p:xfrm>
          <a:off x="1558812" y="3062861"/>
          <a:ext cx="9899876" cy="4983371"/>
        </p:xfrm>
        <a:graphic xmlns:a="http://schemas.openxmlformats.org/drawingml/2006/main">
          <a:graphicData uri="http://schemas.openxmlformats.org/drawingml/2006/table">
            <a:tbl>
              <a:tblPr firstCol="1" firstRow="1" lastCol="0" lastRow="0" bandCol="0" bandRow="1" rtl="0">
                <a:tableStyleId>{D51ADE6A-740E-44AE-83CC-AE7238B6C88D}</a:tableStyleId>
              </a:tblPr>
              <a:tblGrid>
                <a:gridCol w="2252934"/>
                <a:gridCol w="3847964"/>
                <a:gridCol w="3786277"/>
              </a:tblGrid>
              <a:tr h="1242667">
                <a:tc>
                  <a:txBody>
                    <a:bodyPr/>
                    <a:lstStyle/>
                    <a:p>
                      <a:pPr algn="l">
                        <a:defRPr b="0" sz="2400">
                          <a:sym typeface="Open Sans Bold"/>
                        </a:defRPr>
                      </a:pP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rgbClr val="FFFFFF"/>
                    </a:solidFill>
                  </a:tcPr>
                </a:tc>
                <a:tc>
                  <a:txBody>
                    <a:bodyPr/>
                    <a:lstStyle/>
                    <a:p>
                      <a:pPr algn="l">
                        <a:defRPr b="0" i="0" sz="1800">
                          <a:solidFill>
                            <a:srgbClr val="000000"/>
                          </a:solidFill>
                        </a:defRPr>
                      </a:pPr>
                      <a:r>
                        <a:rPr i="1" sz="2400">
                          <a:solidFill>
                            <a:srgbClr val="FFFFFF"/>
                          </a:solidFill>
                          <a:sym typeface="Open Sans Bold"/>
                        </a:rPr>
                        <a:t>Mit Medikament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chemeClr val="accent5"/>
                    </a:solidFill>
                  </a:tcPr>
                </a:tc>
                <a:tc>
                  <a:txBody>
                    <a:bodyPr/>
                    <a:lstStyle/>
                    <a:p>
                      <a:pPr algn="l">
                        <a:defRPr b="0" i="0" sz="1800">
                          <a:solidFill>
                            <a:srgbClr val="000000"/>
                          </a:solidFill>
                        </a:defRPr>
                      </a:pPr>
                      <a:r>
                        <a:rPr i="1" sz="2400">
                          <a:solidFill>
                            <a:srgbClr val="FFFFFF"/>
                          </a:solidFill>
                          <a:sym typeface="Open Sans Bold"/>
                        </a:rPr>
                        <a:t>Ohne Medikament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chemeClr val="accent5"/>
                    </a:solidFill>
                  </a:tcPr>
                </a:tc>
              </a:tr>
              <a:tr h="1242667">
                <a:tc>
                  <a:txBody>
                    <a:bodyPr/>
                    <a:lstStyle/>
                    <a:p>
                      <a:pPr algn="l">
                        <a:defRPr b="0" i="0" sz="1800">
                          <a:solidFill>
                            <a:srgbClr val="000000"/>
                          </a:solidFill>
                        </a:defRPr>
                      </a:pPr>
                      <a:r>
                        <a:rPr b="1" i="1" sz="2400">
                          <a:solidFill>
                            <a:srgbClr val="FFFFFF"/>
                          </a:solidFill>
                        </a:rPr>
                        <a:t>Männer</a:t>
                      </a:r>
                    </a:p>
                  </a:txBody>
                  <a:tcPr marL="50800" marR="50800" marT="50800" marB="50800" anchor="ctr" anchorCtr="0" horzOverflow="overflow">
                    <a:lnL w="12700">
                      <a:solidFill>
                        <a:srgbClr val="FFFFFF"/>
                      </a:solidFill>
                      <a:miter lim="400000"/>
                    </a:lnL>
                    <a:lnR w="25400">
                      <a:solidFill>
                        <a:srgbClr val="FFFFFF"/>
                      </a:solidFill>
                      <a:miter lim="400000"/>
                    </a:lnR>
                    <a:lnT w="381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81/87 überlebt (</a:t>
                      </a:r>
                      <a:r>
                        <a:rPr>
                          <a:latin typeface="Open Sans Bold"/>
                          <a:ea typeface="Open Sans Bold"/>
                          <a:cs typeface="Open Sans Bold"/>
                          <a:sym typeface="Open Sans Bold"/>
                        </a:rPr>
                        <a:t>93</a:t>
                      </a:r>
                      <a:r>
                        <a:t>%)</a:t>
                      </a:r>
                    </a:p>
                  </a:txBody>
                  <a:tcPr marL="45720" marR="45720" marT="45720" marB="45720" anchor="t" anchorCtr="0" horzOverflow="overflow">
                    <a:lnL w="25400">
                      <a:solidFill>
                        <a:srgbClr val="FFFFFF"/>
                      </a:solidFill>
                      <a:miter lim="400000"/>
                    </a:lnL>
                    <a:lnR w="12700">
                      <a:solidFill>
                        <a:srgbClr val="FFFFFF"/>
                      </a:solidFill>
                      <a:miter lim="400000"/>
                    </a:lnR>
                    <a:lnT w="381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234/270 überlebt (</a:t>
                      </a:r>
                      <a:r>
                        <a:rPr>
                          <a:latin typeface="Open Sans Bold"/>
                          <a:ea typeface="Open Sans Bold"/>
                          <a:cs typeface="Open Sans Bold"/>
                          <a:sym typeface="Open Sans Bold"/>
                        </a:rPr>
                        <a:t>87</a:t>
                      </a:r>
                      <a:r>
                        <a:t>%)</a:t>
                      </a:r>
                    </a:p>
                  </a:txBody>
                  <a:tcPr marL="45720" marR="45720" marT="45720" marB="45720" anchor="t" anchorCtr="0" horzOverflow="overflow">
                    <a:lnL w="12700">
                      <a:solidFill>
                        <a:srgbClr val="FFFFFF"/>
                      </a:solidFill>
                      <a:miter lim="400000"/>
                    </a:lnL>
                    <a:lnR w="12700">
                      <a:solidFill>
                        <a:srgbClr val="FFFFFF"/>
                      </a:solidFill>
                      <a:miter lim="400000"/>
                    </a:lnR>
                    <a:lnT w="38100">
                      <a:solidFill>
                        <a:srgbClr val="FFFFFF"/>
                      </a:solidFill>
                      <a:miter lim="400000"/>
                    </a:lnT>
                    <a:lnB w="12700">
                      <a:solidFill>
                        <a:srgbClr val="FFFFFF"/>
                      </a:solidFill>
                      <a:miter lim="400000"/>
                    </a:lnB>
                    <a:solidFill>
                      <a:srgbClr val="D5D5D5"/>
                    </a:solidFill>
                  </a:tcPr>
                </a:tc>
              </a:tr>
              <a:tr h="1242667">
                <a:tc>
                  <a:txBody>
                    <a:bodyPr/>
                    <a:lstStyle/>
                    <a:p>
                      <a:pPr algn="l">
                        <a:defRPr b="0" i="0" sz="1800">
                          <a:solidFill>
                            <a:srgbClr val="000000"/>
                          </a:solidFill>
                        </a:defRPr>
                      </a:pPr>
                      <a:r>
                        <a:rPr b="1" i="1" sz="2400">
                          <a:solidFill>
                            <a:srgbClr val="FFFFFF"/>
                          </a:solidFill>
                        </a:rPr>
                        <a:t>Frauen</a:t>
                      </a:r>
                    </a:p>
                  </a:txBody>
                  <a:tcPr marL="50800" marR="50800" marT="50800" marB="50800" anchor="ctr" anchorCtr="0" horzOverflow="overflow">
                    <a:lnL w="12700">
                      <a:solidFill>
                        <a:srgbClr val="FFFFFF"/>
                      </a:solidFill>
                      <a:miter lim="400000"/>
                    </a:lnL>
                    <a:lnR w="25400">
                      <a:solidFill>
                        <a:srgbClr val="FFFFFF"/>
                      </a:solidFill>
                      <a:miter lim="400000"/>
                    </a:lnR>
                    <a:lnT w="127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192/263 überlebt (</a:t>
                      </a:r>
                      <a:r>
                        <a:rPr>
                          <a:latin typeface="Open Sans Bold"/>
                          <a:ea typeface="Open Sans Bold"/>
                          <a:cs typeface="Open Sans Bold"/>
                          <a:sym typeface="Open Sans Bold"/>
                        </a:rPr>
                        <a:t>73</a:t>
                      </a:r>
                      <a:r>
                        <a:t>%)</a:t>
                      </a:r>
                    </a:p>
                  </a:txBody>
                  <a:tcPr marL="45720" marR="45720" marT="45720" marB="45720" anchor="t" anchorCtr="0" horzOverflow="overflow">
                    <a:lnL w="254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55/80 überlebt (</a:t>
                      </a:r>
                      <a:r>
                        <a:rPr>
                          <a:latin typeface="Open Sans Bold"/>
                          <a:ea typeface="Open Sans Bold"/>
                          <a:cs typeface="Open Sans Bold"/>
                          <a:sym typeface="Open Sans Bold"/>
                        </a:rPr>
                        <a:t>69</a:t>
                      </a:r>
                      <a:r>
                        <a: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r>
              <a:tr h="1242667">
                <a:tc>
                  <a:txBody>
                    <a:bodyPr/>
                    <a:lstStyle/>
                    <a:p>
                      <a:pPr algn="l">
                        <a:defRPr b="0" i="0" sz="1800">
                          <a:solidFill>
                            <a:srgbClr val="000000"/>
                          </a:solidFill>
                        </a:defRPr>
                      </a:pPr>
                      <a:r>
                        <a:rPr b="1" i="1" sz="2400">
                          <a:solidFill>
                            <a:srgbClr val="FFFFFF"/>
                          </a:solidFill>
                        </a:rPr>
                        <a:t>Gesamt</a:t>
                      </a:r>
                    </a:p>
                  </a:txBody>
                  <a:tcPr marL="50800" marR="50800" marT="50800" marB="50800" anchor="ctr" anchorCtr="0" horzOverflow="overflow">
                    <a:lnL w="12700">
                      <a:solidFill>
                        <a:srgbClr val="FFFFFF"/>
                      </a:solidFill>
                      <a:miter lim="400000"/>
                    </a:lnL>
                    <a:lnR w="25400">
                      <a:solidFill>
                        <a:srgbClr val="FFFFFF"/>
                      </a:solidFill>
                      <a:miter lim="400000"/>
                    </a:lnR>
                    <a:lnT w="127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273/350 überlebt (</a:t>
                      </a:r>
                      <a:r>
                        <a:rPr>
                          <a:latin typeface="Open Sans Bold"/>
                          <a:ea typeface="Open Sans Bold"/>
                          <a:cs typeface="Open Sans Bold"/>
                          <a:sym typeface="Open Sans Bold"/>
                        </a:rPr>
                        <a:t>78</a:t>
                      </a:r>
                      <a:r>
                        <a:t>%)</a:t>
                      </a:r>
                    </a:p>
                  </a:txBody>
                  <a:tcPr marL="45720" marR="45720" marT="45720" marB="45720" anchor="t" anchorCtr="0" horzOverflow="overflow">
                    <a:lnL w="254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289/350 überlebt (</a:t>
                      </a:r>
                      <a:r>
                        <a:rPr>
                          <a:latin typeface="Open Sans Bold"/>
                          <a:ea typeface="Open Sans Bold"/>
                          <a:cs typeface="Open Sans Bold"/>
                          <a:sym typeface="Open Sans Bold"/>
                        </a:rPr>
                        <a:t>83</a:t>
                      </a:r>
                      <a:r>
                        <a: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Statistische Zusammenhänge sind echt (?)"/>
          <p:cNvSpPr txBox="1"/>
          <p:nvPr>
            <p:ph type="body" idx="21"/>
          </p:nvPr>
        </p:nvSpPr>
        <p:spPr>
          <a:prstGeom prst="rect">
            <a:avLst/>
          </a:prstGeom>
        </p:spPr>
        <p:txBody>
          <a:bodyPr/>
          <a:lstStyle/>
          <a:p>
            <a:pPr/>
            <a:r>
              <a:t>Statistische Zusammenhänge sind echt (?)</a:t>
            </a:r>
          </a:p>
        </p:txBody>
      </p:sp>
      <p:sp>
        <p:nvSpPr>
          <p:cNvPr id="350" name="Kegel 2"/>
          <p:cNvSpPr/>
          <p:nvPr/>
        </p:nvSpPr>
        <p:spPr>
          <a:xfrm>
            <a:off x="2510488" y="2851056"/>
            <a:ext cx="3145777" cy="4682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56" y="0"/>
                  <a:pt x="10712" y="15"/>
                  <a:pt x="10692" y="47"/>
                </a:cubicBezTo>
                <a:lnTo>
                  <a:pt x="1264" y="15519"/>
                </a:lnTo>
                <a:cubicBezTo>
                  <a:pt x="1219" y="15592"/>
                  <a:pt x="1345" y="15659"/>
                  <a:pt x="1439" y="15612"/>
                </a:cubicBezTo>
                <a:cubicBezTo>
                  <a:pt x="5951" y="13347"/>
                  <a:pt x="15677" y="13362"/>
                  <a:pt x="20160" y="15612"/>
                </a:cubicBezTo>
                <a:cubicBezTo>
                  <a:pt x="20255" y="15659"/>
                  <a:pt x="20381" y="15592"/>
                  <a:pt x="20336" y="15519"/>
                </a:cubicBezTo>
                <a:lnTo>
                  <a:pt x="10908" y="47"/>
                </a:lnTo>
                <a:cubicBezTo>
                  <a:pt x="10888" y="15"/>
                  <a:pt x="10844" y="0"/>
                  <a:pt x="10800" y="0"/>
                </a:cubicBezTo>
                <a:close/>
                <a:moveTo>
                  <a:pt x="10800" y="14353"/>
                </a:moveTo>
                <a:cubicBezTo>
                  <a:pt x="4836" y="14353"/>
                  <a:pt x="0" y="15976"/>
                  <a:pt x="0" y="17980"/>
                </a:cubicBezTo>
                <a:cubicBezTo>
                  <a:pt x="0" y="19983"/>
                  <a:pt x="4836" y="21600"/>
                  <a:pt x="10800" y="21600"/>
                </a:cubicBezTo>
                <a:cubicBezTo>
                  <a:pt x="16764" y="21600"/>
                  <a:pt x="21600" y="19983"/>
                  <a:pt x="21600" y="17980"/>
                </a:cubicBezTo>
                <a:cubicBezTo>
                  <a:pt x="21600" y="15976"/>
                  <a:pt x="16764" y="14353"/>
                  <a:pt x="10800" y="14353"/>
                </a:cubicBezTo>
                <a:close/>
              </a:path>
            </a:pathLst>
          </a:custGeom>
          <a:solidFill>
            <a:srgbClr val="5E5E5E"/>
          </a:solidFill>
          <a:ln w="12700">
            <a:miter lim="400000"/>
          </a:ln>
        </p:spPr>
        <p:txBody>
          <a:bodyPr lIns="65023" tIns="65023" rIns="65023" bIns="65023" anchor="ctr"/>
          <a:lstStyle/>
          <a:p>
            <a:pPr/>
          </a:p>
        </p:txBody>
      </p:sp>
      <p:sp>
        <p:nvSpPr>
          <p:cNvPr id="351" name="Kegel 2"/>
          <p:cNvSpPr/>
          <p:nvPr/>
        </p:nvSpPr>
        <p:spPr>
          <a:xfrm>
            <a:off x="7579486" y="2851056"/>
            <a:ext cx="3145777" cy="4682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56" y="0"/>
                  <a:pt x="10712" y="15"/>
                  <a:pt x="10692" y="47"/>
                </a:cubicBezTo>
                <a:lnTo>
                  <a:pt x="1264" y="15519"/>
                </a:lnTo>
                <a:cubicBezTo>
                  <a:pt x="1219" y="15592"/>
                  <a:pt x="1345" y="15659"/>
                  <a:pt x="1439" y="15612"/>
                </a:cubicBezTo>
                <a:cubicBezTo>
                  <a:pt x="5951" y="13347"/>
                  <a:pt x="15677" y="13362"/>
                  <a:pt x="20160" y="15612"/>
                </a:cubicBezTo>
                <a:cubicBezTo>
                  <a:pt x="20255" y="15659"/>
                  <a:pt x="20381" y="15592"/>
                  <a:pt x="20336" y="15519"/>
                </a:cubicBezTo>
                <a:lnTo>
                  <a:pt x="10908" y="47"/>
                </a:lnTo>
                <a:cubicBezTo>
                  <a:pt x="10888" y="15"/>
                  <a:pt x="10844" y="0"/>
                  <a:pt x="10800" y="0"/>
                </a:cubicBezTo>
                <a:close/>
                <a:moveTo>
                  <a:pt x="10800" y="14353"/>
                </a:moveTo>
                <a:cubicBezTo>
                  <a:pt x="4836" y="14353"/>
                  <a:pt x="0" y="15976"/>
                  <a:pt x="0" y="17980"/>
                </a:cubicBezTo>
                <a:cubicBezTo>
                  <a:pt x="0" y="19983"/>
                  <a:pt x="4836" y="21600"/>
                  <a:pt x="10800" y="21600"/>
                </a:cubicBezTo>
                <a:cubicBezTo>
                  <a:pt x="16764" y="21600"/>
                  <a:pt x="21600" y="19983"/>
                  <a:pt x="21600" y="17980"/>
                </a:cubicBezTo>
                <a:cubicBezTo>
                  <a:pt x="21600" y="15976"/>
                  <a:pt x="16764" y="14353"/>
                  <a:pt x="10800" y="14353"/>
                </a:cubicBezTo>
                <a:close/>
              </a:path>
            </a:pathLst>
          </a:custGeom>
          <a:solidFill>
            <a:srgbClr val="FFD932"/>
          </a:solidFill>
          <a:ln w="12700">
            <a:miter lim="400000"/>
          </a:ln>
        </p:spPr>
        <p:txBody>
          <a:bodyPr lIns="65023" tIns="65023" rIns="65023" bIns="65023" anchor="ctr"/>
          <a:lstStyle/>
          <a:p>
            <a:pPr/>
          </a:p>
        </p:txBody>
      </p:sp>
      <p:sp>
        <p:nvSpPr>
          <p:cNvPr id="352" name=""/>
          <p:cNvSpPr txBox="1"/>
          <p:nvPr/>
        </p:nvSpPr>
        <p:spPr>
          <a:xfrm>
            <a:off x="3649145" y="6084235"/>
            <a:ext cx="868463" cy="1400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0000">
                <a:solidFill>
                  <a:srgbClr val="004D80"/>
                </a:solidFill>
                <a:latin typeface="FontAwesome"/>
                <a:ea typeface="FontAwesome"/>
                <a:cs typeface="FontAwesome"/>
                <a:sym typeface="FontAwesome"/>
              </a:defRPr>
            </a:lvl1pPr>
          </a:lstStyle>
          <a:p>
            <a:pPr/>
            <a:r>
              <a:t></a:t>
            </a:r>
          </a:p>
        </p:txBody>
      </p:sp>
      <p:sp>
        <p:nvSpPr>
          <p:cNvPr id="353" name=""/>
          <p:cNvSpPr txBox="1"/>
          <p:nvPr/>
        </p:nvSpPr>
        <p:spPr>
          <a:xfrm>
            <a:off x="8725070" y="6084235"/>
            <a:ext cx="1049892" cy="1400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0000">
                <a:solidFill>
                  <a:srgbClr val="004D80"/>
                </a:solidFill>
                <a:latin typeface="FontAwesome"/>
                <a:ea typeface="FontAwesome"/>
                <a:cs typeface="FontAwesome"/>
                <a:sym typeface="FontAwesome"/>
              </a:defRPr>
            </a:lvl1pPr>
          </a:lstStyle>
          <a:p>
            <a:pPr/>
            <a:r>
              <a:t></a:t>
            </a:r>
          </a:p>
        </p:txBody>
      </p:sp>
      <p:sp>
        <p:nvSpPr>
          <p:cNvPr id="354" name="falsch: Scheinzusammenhang"/>
          <p:cNvSpPr txBox="1"/>
          <p:nvPr/>
        </p:nvSpPr>
        <p:spPr>
          <a:xfrm>
            <a:off x="2216167" y="8018599"/>
            <a:ext cx="3734418"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falsch: Scheinzusammenhang</a:t>
            </a:r>
          </a:p>
        </p:txBody>
      </p:sp>
      <p:sp>
        <p:nvSpPr>
          <p:cNvPr id="355" name="wahr: Kausalzusammenhang"/>
          <p:cNvSpPr txBox="1"/>
          <p:nvPr/>
        </p:nvSpPr>
        <p:spPr>
          <a:xfrm>
            <a:off x="7593237" y="7973807"/>
            <a:ext cx="3587525"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wahr: Kausalzusammenhang</a:t>
            </a:r>
          </a:p>
        </p:txBody>
      </p:sp>
      <p:sp>
        <p:nvSpPr>
          <p:cNvPr id="356" name="… es sei denn, sie sind es nicht (Scheinzusammenhänge)."/>
          <p:cNvSpPr txBox="1"/>
          <p:nvPr/>
        </p:nvSpPr>
        <p:spPr>
          <a:xfrm>
            <a:off x="360411" y="1880308"/>
            <a:ext cx="7025752"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 es sei denn, sie sind es nicht (Scheinzusammenhänge).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Bild" descr="Bild"/>
          <p:cNvPicPr>
            <a:picLocks noChangeAspect="1"/>
          </p:cNvPicPr>
          <p:nvPr/>
        </p:nvPicPr>
        <p:blipFill>
          <a:blip r:embed="rId3">
            <a:extLst/>
          </a:blip>
          <a:stretch>
            <a:fillRect/>
          </a:stretch>
        </p:blipFill>
        <p:spPr>
          <a:xfrm>
            <a:off x="1536735" y="2513659"/>
            <a:ext cx="4851401" cy="5511801"/>
          </a:xfrm>
          <a:prstGeom prst="rect">
            <a:avLst/>
          </a:prstGeom>
          <a:ln w="12700">
            <a:miter lim="400000"/>
          </a:ln>
        </p:spPr>
      </p:pic>
      <p:sp>
        <p:nvSpPr>
          <p:cNvPr id="35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Model 2: Wohnfläche als gemeinsame Ursache (Konfundierung)"/>
          <p:cNvSpPr txBox="1"/>
          <p:nvPr>
            <p:ph type="body" idx="21"/>
          </p:nvPr>
        </p:nvSpPr>
        <p:spPr>
          <a:prstGeom prst="rect">
            <a:avLst/>
          </a:prstGeom>
        </p:spPr>
        <p:txBody>
          <a:bodyPr/>
          <a:lstStyle>
            <a:lvl1pPr marL="105410" marR="105410" indent="105410" defTabSz="1079398">
              <a:defRPr sz="5146"/>
            </a:lvl1pPr>
          </a:lstStyle>
          <a:p>
            <a:pPr/>
            <a:r>
              <a:t>Model 2: Wohnfläche als gemeinsame Ursache (Konfundierung)</a:t>
            </a:r>
          </a:p>
        </p:txBody>
      </p:sp>
      <p:pic>
        <p:nvPicPr>
          <p:cNvPr id="361" name="003-woman-9.png" descr="003-woman-9.png"/>
          <p:cNvPicPr>
            <a:picLocks noChangeAspect="1"/>
          </p:cNvPicPr>
          <p:nvPr/>
        </p:nvPicPr>
        <p:blipFill>
          <a:blip r:embed="rId4">
            <a:extLst/>
          </a:blip>
          <a:stretch>
            <a:fillRect/>
          </a:stretch>
        </p:blipFill>
        <p:spPr>
          <a:xfrm>
            <a:off x="8888957" y="4560121"/>
            <a:ext cx="2540001" cy="2540001"/>
          </a:xfrm>
          <a:prstGeom prst="rect">
            <a:avLst/>
          </a:prstGeom>
          <a:ln w="12700">
            <a:miter lim="400000"/>
          </a:ln>
        </p:spPr>
      </p:pic>
      <p:sp>
        <p:nvSpPr>
          <p:cNvPr id="362" name="Model 2: Wir adjustieren den Preis."/>
          <p:cNvSpPr/>
          <p:nvPr/>
        </p:nvSpPr>
        <p:spPr>
          <a:xfrm>
            <a:off x="8735190" y="3019473"/>
            <a:ext cx="2847579" cy="1538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2" y="0"/>
                </a:moveTo>
                <a:cubicBezTo>
                  <a:pt x="132" y="0"/>
                  <a:pt x="0" y="243"/>
                  <a:pt x="0" y="540"/>
                </a:cubicBezTo>
                <a:lnTo>
                  <a:pt x="0" y="15806"/>
                </a:lnTo>
                <a:cubicBezTo>
                  <a:pt x="0" y="16103"/>
                  <a:pt x="132" y="16346"/>
                  <a:pt x="292" y="16346"/>
                </a:cubicBezTo>
                <a:lnTo>
                  <a:pt x="8890" y="16346"/>
                </a:lnTo>
                <a:lnTo>
                  <a:pt x="9471" y="21600"/>
                </a:lnTo>
                <a:lnTo>
                  <a:pt x="10055" y="16346"/>
                </a:lnTo>
                <a:lnTo>
                  <a:pt x="21311" y="16346"/>
                </a:lnTo>
                <a:cubicBezTo>
                  <a:pt x="21471" y="16346"/>
                  <a:pt x="21600" y="16103"/>
                  <a:pt x="21600" y="15806"/>
                </a:cubicBezTo>
                <a:lnTo>
                  <a:pt x="21600" y="540"/>
                </a:lnTo>
                <a:cubicBezTo>
                  <a:pt x="21600" y="243"/>
                  <a:pt x="21471" y="0"/>
                  <a:pt x="21311" y="0"/>
                </a:cubicBezTo>
                <a:lnTo>
                  <a:pt x="29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Model 2: Wir adjustieren den Preis.</a:t>
            </a:r>
          </a:p>
        </p:txBody>
      </p:sp>
      <p:sp>
        <p:nvSpPr>
          <p:cNvPr id="363" name="Angi"/>
          <p:cNvSpPr txBox="1"/>
          <p:nvPr/>
        </p:nvSpPr>
        <p:spPr>
          <a:xfrm>
            <a:off x="9816046" y="7156123"/>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
        <p:nvSpPr>
          <p:cNvPr id="364" name="Confounder"/>
          <p:cNvSpPr txBox="1"/>
          <p:nvPr/>
        </p:nvSpPr>
        <p:spPr>
          <a:xfrm>
            <a:off x="1569899" y="2325491"/>
            <a:ext cx="1546942"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Confounder</a:t>
            </a:r>
          </a:p>
        </p:txBody>
      </p:sp>
      <p:sp>
        <p:nvSpPr>
          <p:cNvPr id="365" name="Linie"/>
          <p:cNvSpPr/>
          <p:nvPr/>
        </p:nvSpPr>
        <p:spPr>
          <a:xfrm flipH="1" flipV="1">
            <a:off x="3067548" y="2538897"/>
            <a:ext cx="596429" cy="380520"/>
          </a:xfrm>
          <a:prstGeom prst="line">
            <a:avLst/>
          </a:prstGeom>
          <a:ln w="25400">
            <a:solidFill>
              <a:srgbClr val="5E5E5E"/>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Konfundierer muss man kontrollieren"/>
          <p:cNvSpPr txBox="1"/>
          <p:nvPr>
            <p:ph type="body" idx="21"/>
          </p:nvPr>
        </p:nvSpPr>
        <p:spPr>
          <a:prstGeom prst="rect">
            <a:avLst/>
          </a:prstGeom>
        </p:spPr>
        <p:txBody>
          <a:bodyPr/>
          <a:lstStyle/>
          <a:p>
            <a:pPr/>
            <a:r>
              <a:t>Konfundierer muss man kontrollieren</a:t>
            </a:r>
          </a:p>
        </p:txBody>
      </p:sp>
      <p:sp>
        <p:nvSpPr>
          <p:cNvPr id="371" name="Kreis"/>
          <p:cNvSpPr/>
          <p:nvPr/>
        </p:nvSpPr>
        <p:spPr>
          <a:xfrm>
            <a:off x="8030878" y="5118084"/>
            <a:ext cx="1667979" cy="1667979"/>
          </a:xfrm>
          <a:prstGeom prst="ellipse">
            <a:avLst/>
          </a:prstGeom>
          <a:solidFill>
            <a:srgbClr val="D5D5D5"/>
          </a:solidFill>
          <a:ln w="12700">
            <a:miter lim="400000"/>
          </a:ln>
        </p:spPr>
        <p:txBody>
          <a:bodyPr lIns="65023" tIns="65023" rIns="65023" bIns="65023" anchor="ctr"/>
          <a:lstStyle/>
          <a:p>
            <a:pPr/>
          </a:p>
        </p:txBody>
      </p:sp>
      <p:sp>
        <p:nvSpPr>
          <p:cNvPr id="372" name="Kreis"/>
          <p:cNvSpPr/>
          <p:nvPr/>
        </p:nvSpPr>
        <p:spPr>
          <a:xfrm>
            <a:off x="9288405" y="4000782"/>
            <a:ext cx="1667979" cy="1667979"/>
          </a:xfrm>
          <a:prstGeom prst="ellipse">
            <a:avLst/>
          </a:prstGeom>
          <a:solidFill>
            <a:srgbClr val="D5D5D5"/>
          </a:solidFill>
          <a:ln w="12700">
            <a:miter lim="400000"/>
          </a:ln>
        </p:spPr>
        <p:txBody>
          <a:bodyPr lIns="65023" tIns="65023" rIns="65023" bIns="65023" anchor="ctr"/>
          <a:lstStyle/>
          <a:p>
            <a:pPr/>
          </a:p>
        </p:txBody>
      </p:sp>
      <p:grpSp>
        <p:nvGrpSpPr>
          <p:cNvPr id="375" name="Gruppieren"/>
          <p:cNvGrpSpPr/>
          <p:nvPr/>
        </p:nvGrpSpPr>
        <p:grpSpPr>
          <a:xfrm>
            <a:off x="981646" y="3465928"/>
            <a:ext cx="3798894" cy="3895483"/>
            <a:chOff x="0" y="0"/>
            <a:chExt cx="3798893" cy="3895481"/>
          </a:xfrm>
        </p:grpSpPr>
        <p:sp>
          <p:nvSpPr>
            <p:cNvPr id="373" name="Linie"/>
            <p:cNvSpPr/>
            <p:nvPr/>
          </p:nvSpPr>
          <p:spPr>
            <a:xfrm flipV="1">
              <a:off x="6327" y="0"/>
              <a:ext cx="1" cy="3889109"/>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374" name="Linie"/>
            <p:cNvSpPr/>
            <p:nvPr/>
          </p:nvSpPr>
          <p:spPr>
            <a:xfrm>
              <a:off x="0" y="3895481"/>
              <a:ext cx="379889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grpSp>
      <p:grpSp>
        <p:nvGrpSpPr>
          <p:cNvPr id="378" name="Gruppieren"/>
          <p:cNvGrpSpPr/>
          <p:nvPr/>
        </p:nvGrpSpPr>
        <p:grpSpPr>
          <a:xfrm>
            <a:off x="7549896" y="3465928"/>
            <a:ext cx="3798895" cy="3895483"/>
            <a:chOff x="0" y="0"/>
            <a:chExt cx="3798893" cy="3895481"/>
          </a:xfrm>
        </p:grpSpPr>
        <p:sp>
          <p:nvSpPr>
            <p:cNvPr id="376" name="Linie"/>
            <p:cNvSpPr/>
            <p:nvPr/>
          </p:nvSpPr>
          <p:spPr>
            <a:xfrm flipV="1">
              <a:off x="6327" y="0"/>
              <a:ext cx="1" cy="3889109"/>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377" name="Linie"/>
            <p:cNvSpPr/>
            <p:nvPr/>
          </p:nvSpPr>
          <p:spPr>
            <a:xfrm>
              <a:off x="0" y="3895481"/>
              <a:ext cx="379889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grpSp>
      <p:sp>
        <p:nvSpPr>
          <p:cNvPr id="379" name="Kreis"/>
          <p:cNvSpPr/>
          <p:nvPr/>
        </p:nvSpPr>
        <p:spPr>
          <a:xfrm>
            <a:off x="1683587" y="6412795"/>
            <a:ext cx="297892" cy="297892"/>
          </a:xfrm>
          <a:prstGeom prst="ellipse">
            <a:avLst/>
          </a:prstGeom>
          <a:solidFill>
            <a:srgbClr val="D5D5D5"/>
          </a:solidFill>
          <a:ln w="12700">
            <a:miter lim="400000"/>
          </a:ln>
        </p:spPr>
        <p:txBody>
          <a:bodyPr lIns="65023" tIns="65023" rIns="65023" bIns="65023" anchor="ctr"/>
          <a:lstStyle/>
          <a:p>
            <a:pPr/>
          </a:p>
        </p:txBody>
      </p:sp>
      <p:sp>
        <p:nvSpPr>
          <p:cNvPr id="380" name="Kreis"/>
          <p:cNvSpPr/>
          <p:nvPr/>
        </p:nvSpPr>
        <p:spPr>
          <a:xfrm>
            <a:off x="1942041" y="6627431"/>
            <a:ext cx="297892" cy="297892"/>
          </a:xfrm>
          <a:prstGeom prst="ellipse">
            <a:avLst/>
          </a:prstGeom>
          <a:solidFill>
            <a:srgbClr val="D5D5D5"/>
          </a:solidFill>
          <a:ln w="12700">
            <a:miter lim="400000"/>
          </a:ln>
        </p:spPr>
        <p:txBody>
          <a:bodyPr lIns="65023" tIns="65023" rIns="65023" bIns="65023" anchor="ctr"/>
          <a:lstStyle/>
          <a:p>
            <a:pPr/>
          </a:p>
        </p:txBody>
      </p:sp>
      <p:sp>
        <p:nvSpPr>
          <p:cNvPr id="381" name="Kreis"/>
          <p:cNvSpPr/>
          <p:nvPr/>
        </p:nvSpPr>
        <p:spPr>
          <a:xfrm>
            <a:off x="1683587" y="5800586"/>
            <a:ext cx="297892" cy="297892"/>
          </a:xfrm>
          <a:prstGeom prst="ellipse">
            <a:avLst/>
          </a:prstGeom>
          <a:solidFill>
            <a:srgbClr val="D5D5D5"/>
          </a:solidFill>
          <a:ln w="12700">
            <a:miter lim="400000"/>
          </a:ln>
        </p:spPr>
        <p:txBody>
          <a:bodyPr lIns="65023" tIns="65023" rIns="65023" bIns="65023" anchor="ctr"/>
          <a:lstStyle/>
          <a:p>
            <a:pPr/>
          </a:p>
        </p:txBody>
      </p:sp>
      <p:sp>
        <p:nvSpPr>
          <p:cNvPr id="382" name="Kreis"/>
          <p:cNvSpPr/>
          <p:nvPr/>
        </p:nvSpPr>
        <p:spPr>
          <a:xfrm>
            <a:off x="2264617" y="6006731"/>
            <a:ext cx="297892" cy="297892"/>
          </a:xfrm>
          <a:prstGeom prst="ellipse">
            <a:avLst/>
          </a:prstGeom>
          <a:solidFill>
            <a:srgbClr val="D5D5D5"/>
          </a:solidFill>
          <a:ln w="12700">
            <a:miter lim="400000"/>
          </a:ln>
        </p:spPr>
        <p:txBody>
          <a:bodyPr lIns="65023" tIns="65023" rIns="65023" bIns="65023" anchor="ctr"/>
          <a:lstStyle/>
          <a:p>
            <a:pPr/>
          </a:p>
        </p:txBody>
      </p:sp>
      <p:sp>
        <p:nvSpPr>
          <p:cNvPr id="383" name="Kreis"/>
          <p:cNvSpPr/>
          <p:nvPr/>
        </p:nvSpPr>
        <p:spPr>
          <a:xfrm>
            <a:off x="2264617" y="6412795"/>
            <a:ext cx="297892" cy="297892"/>
          </a:xfrm>
          <a:prstGeom prst="ellipse">
            <a:avLst/>
          </a:prstGeom>
          <a:solidFill>
            <a:srgbClr val="D5D5D5"/>
          </a:solidFill>
          <a:ln w="12700">
            <a:miter lim="400000"/>
          </a:ln>
        </p:spPr>
        <p:txBody>
          <a:bodyPr lIns="65023" tIns="65023" rIns="65023" bIns="65023" anchor="ctr"/>
          <a:lstStyle/>
          <a:p>
            <a:pPr/>
          </a:p>
        </p:txBody>
      </p:sp>
      <p:sp>
        <p:nvSpPr>
          <p:cNvPr id="384" name="Kreis"/>
          <p:cNvSpPr/>
          <p:nvPr/>
        </p:nvSpPr>
        <p:spPr>
          <a:xfrm>
            <a:off x="2906037" y="6006731"/>
            <a:ext cx="297893" cy="297892"/>
          </a:xfrm>
          <a:prstGeom prst="ellipse">
            <a:avLst/>
          </a:prstGeom>
          <a:solidFill>
            <a:srgbClr val="D5D5D5"/>
          </a:solidFill>
          <a:ln w="12700">
            <a:miter lim="400000"/>
          </a:ln>
        </p:spPr>
        <p:txBody>
          <a:bodyPr lIns="65023" tIns="65023" rIns="65023" bIns="65023" anchor="ctr"/>
          <a:lstStyle/>
          <a:p>
            <a:pPr/>
          </a:p>
        </p:txBody>
      </p:sp>
      <p:sp>
        <p:nvSpPr>
          <p:cNvPr id="385" name="Kreis"/>
          <p:cNvSpPr/>
          <p:nvPr/>
        </p:nvSpPr>
        <p:spPr>
          <a:xfrm>
            <a:off x="1942041" y="6106691"/>
            <a:ext cx="297892" cy="297892"/>
          </a:xfrm>
          <a:prstGeom prst="ellipse">
            <a:avLst/>
          </a:prstGeom>
          <a:solidFill>
            <a:srgbClr val="D5D5D5"/>
          </a:solidFill>
          <a:ln w="12700">
            <a:miter lim="400000"/>
          </a:ln>
        </p:spPr>
        <p:txBody>
          <a:bodyPr lIns="65023" tIns="65023" rIns="65023" bIns="65023" anchor="ctr"/>
          <a:lstStyle/>
          <a:p>
            <a:pPr/>
          </a:p>
        </p:txBody>
      </p:sp>
      <p:sp>
        <p:nvSpPr>
          <p:cNvPr id="386" name="Kreis"/>
          <p:cNvSpPr/>
          <p:nvPr/>
        </p:nvSpPr>
        <p:spPr>
          <a:xfrm>
            <a:off x="1331799" y="6106691"/>
            <a:ext cx="297892" cy="297892"/>
          </a:xfrm>
          <a:prstGeom prst="ellipse">
            <a:avLst/>
          </a:prstGeom>
          <a:solidFill>
            <a:srgbClr val="D5D5D5"/>
          </a:solidFill>
          <a:ln w="12700">
            <a:miter lim="400000"/>
          </a:ln>
        </p:spPr>
        <p:txBody>
          <a:bodyPr lIns="65023" tIns="65023" rIns="65023" bIns="65023" anchor="ctr"/>
          <a:lstStyle/>
          <a:p>
            <a:pPr/>
          </a:p>
        </p:txBody>
      </p:sp>
      <p:sp>
        <p:nvSpPr>
          <p:cNvPr id="387" name="Kreis"/>
          <p:cNvSpPr/>
          <p:nvPr/>
        </p:nvSpPr>
        <p:spPr>
          <a:xfrm>
            <a:off x="1942041" y="5327496"/>
            <a:ext cx="297892" cy="297892"/>
          </a:xfrm>
          <a:prstGeom prst="ellipse">
            <a:avLst/>
          </a:prstGeom>
          <a:solidFill>
            <a:srgbClr val="D5D5D5"/>
          </a:solidFill>
          <a:ln w="12700">
            <a:miter lim="400000"/>
          </a:ln>
        </p:spPr>
        <p:txBody>
          <a:bodyPr lIns="65023" tIns="65023" rIns="65023" bIns="65023" anchor="ctr"/>
          <a:lstStyle/>
          <a:p>
            <a:pPr/>
          </a:p>
        </p:txBody>
      </p:sp>
      <p:sp>
        <p:nvSpPr>
          <p:cNvPr id="388" name="Kreis"/>
          <p:cNvSpPr/>
          <p:nvPr/>
        </p:nvSpPr>
        <p:spPr>
          <a:xfrm>
            <a:off x="2445587" y="5517374"/>
            <a:ext cx="297892" cy="297892"/>
          </a:xfrm>
          <a:prstGeom prst="ellipse">
            <a:avLst/>
          </a:prstGeom>
          <a:solidFill>
            <a:srgbClr val="D5D5D5"/>
          </a:solidFill>
          <a:ln w="12700">
            <a:miter lim="400000"/>
          </a:ln>
        </p:spPr>
        <p:txBody>
          <a:bodyPr lIns="65023" tIns="65023" rIns="65023" bIns="65023" anchor="ctr"/>
          <a:lstStyle/>
          <a:p>
            <a:pPr/>
          </a:p>
        </p:txBody>
      </p:sp>
      <p:sp>
        <p:nvSpPr>
          <p:cNvPr id="389" name="Kreis"/>
          <p:cNvSpPr/>
          <p:nvPr/>
        </p:nvSpPr>
        <p:spPr>
          <a:xfrm>
            <a:off x="2673723" y="6298028"/>
            <a:ext cx="297892" cy="297892"/>
          </a:xfrm>
          <a:prstGeom prst="ellipse">
            <a:avLst/>
          </a:prstGeom>
          <a:solidFill>
            <a:srgbClr val="D5D5D5"/>
          </a:solidFill>
          <a:ln w="12700">
            <a:miter lim="400000"/>
          </a:ln>
        </p:spPr>
        <p:txBody>
          <a:bodyPr lIns="65023" tIns="65023" rIns="65023" bIns="65023" anchor="ctr"/>
          <a:lstStyle/>
          <a:p>
            <a:pPr/>
          </a:p>
        </p:txBody>
      </p:sp>
      <p:sp>
        <p:nvSpPr>
          <p:cNvPr id="390" name="Kreis"/>
          <p:cNvSpPr/>
          <p:nvPr/>
        </p:nvSpPr>
        <p:spPr>
          <a:xfrm>
            <a:off x="2714554" y="5255404"/>
            <a:ext cx="297892" cy="297892"/>
          </a:xfrm>
          <a:prstGeom prst="ellipse">
            <a:avLst/>
          </a:prstGeom>
          <a:solidFill>
            <a:srgbClr val="D5D5D5"/>
          </a:solidFill>
          <a:ln w="12700">
            <a:miter lim="400000"/>
          </a:ln>
        </p:spPr>
        <p:txBody>
          <a:bodyPr lIns="65023" tIns="65023" rIns="65023" bIns="65023" anchor="ctr"/>
          <a:lstStyle/>
          <a:p>
            <a:pPr/>
          </a:p>
        </p:txBody>
      </p:sp>
      <p:sp>
        <p:nvSpPr>
          <p:cNvPr id="391" name="Kreis"/>
          <p:cNvSpPr/>
          <p:nvPr/>
        </p:nvSpPr>
        <p:spPr>
          <a:xfrm>
            <a:off x="3164492" y="5609158"/>
            <a:ext cx="297892" cy="297892"/>
          </a:xfrm>
          <a:prstGeom prst="ellipse">
            <a:avLst/>
          </a:prstGeom>
          <a:solidFill>
            <a:srgbClr val="D5D5D5"/>
          </a:solidFill>
          <a:ln w="12700">
            <a:miter lim="400000"/>
          </a:ln>
        </p:spPr>
        <p:txBody>
          <a:bodyPr lIns="65023" tIns="65023" rIns="65023" bIns="65023" anchor="ctr"/>
          <a:lstStyle/>
          <a:p>
            <a:pPr/>
          </a:p>
        </p:txBody>
      </p:sp>
      <p:sp>
        <p:nvSpPr>
          <p:cNvPr id="392" name="Kreis"/>
          <p:cNvSpPr/>
          <p:nvPr/>
        </p:nvSpPr>
        <p:spPr>
          <a:xfrm>
            <a:off x="2906037" y="4782313"/>
            <a:ext cx="297893" cy="297893"/>
          </a:xfrm>
          <a:prstGeom prst="ellipse">
            <a:avLst/>
          </a:prstGeom>
          <a:solidFill>
            <a:srgbClr val="D5D5D5"/>
          </a:solidFill>
          <a:ln w="12700">
            <a:miter lim="400000"/>
          </a:ln>
        </p:spPr>
        <p:txBody>
          <a:bodyPr lIns="65023" tIns="65023" rIns="65023" bIns="65023" anchor="ctr"/>
          <a:lstStyle/>
          <a:p>
            <a:pPr/>
          </a:p>
        </p:txBody>
      </p:sp>
      <p:sp>
        <p:nvSpPr>
          <p:cNvPr id="393" name="Kreis"/>
          <p:cNvSpPr/>
          <p:nvPr/>
        </p:nvSpPr>
        <p:spPr>
          <a:xfrm>
            <a:off x="3287038" y="4782313"/>
            <a:ext cx="297892" cy="297893"/>
          </a:xfrm>
          <a:prstGeom prst="ellipse">
            <a:avLst/>
          </a:prstGeom>
          <a:solidFill>
            <a:srgbClr val="D5D5D5"/>
          </a:solidFill>
          <a:ln w="12700">
            <a:miter lim="400000"/>
          </a:ln>
        </p:spPr>
        <p:txBody>
          <a:bodyPr lIns="65023" tIns="65023" rIns="65023" bIns="65023" anchor="ctr"/>
          <a:lstStyle/>
          <a:p>
            <a:pPr/>
          </a:p>
        </p:txBody>
      </p:sp>
      <p:sp>
        <p:nvSpPr>
          <p:cNvPr id="394" name="Kreis"/>
          <p:cNvSpPr/>
          <p:nvPr/>
        </p:nvSpPr>
        <p:spPr>
          <a:xfrm>
            <a:off x="3487068" y="5394522"/>
            <a:ext cx="297892" cy="297892"/>
          </a:xfrm>
          <a:prstGeom prst="ellipse">
            <a:avLst/>
          </a:prstGeom>
          <a:solidFill>
            <a:srgbClr val="D5D5D5"/>
          </a:solidFill>
          <a:ln w="12700">
            <a:miter lim="400000"/>
          </a:ln>
        </p:spPr>
        <p:txBody>
          <a:bodyPr lIns="65023" tIns="65023" rIns="65023" bIns="65023" anchor="ctr"/>
          <a:lstStyle/>
          <a:p>
            <a:pPr/>
          </a:p>
        </p:txBody>
      </p:sp>
      <p:sp>
        <p:nvSpPr>
          <p:cNvPr id="395" name="Kreis"/>
          <p:cNvSpPr/>
          <p:nvPr/>
        </p:nvSpPr>
        <p:spPr>
          <a:xfrm>
            <a:off x="3774734" y="4889429"/>
            <a:ext cx="297892" cy="297892"/>
          </a:xfrm>
          <a:prstGeom prst="ellipse">
            <a:avLst/>
          </a:prstGeom>
          <a:solidFill>
            <a:srgbClr val="D5D5D5"/>
          </a:solidFill>
          <a:ln w="12700">
            <a:miter lim="400000"/>
          </a:ln>
        </p:spPr>
        <p:txBody>
          <a:bodyPr lIns="65023" tIns="65023" rIns="65023" bIns="65023" anchor="ctr"/>
          <a:lstStyle/>
          <a:p>
            <a:pPr/>
          </a:p>
        </p:txBody>
      </p:sp>
      <p:sp>
        <p:nvSpPr>
          <p:cNvPr id="396" name="Kreis"/>
          <p:cNvSpPr/>
          <p:nvPr/>
        </p:nvSpPr>
        <p:spPr>
          <a:xfrm>
            <a:off x="3164492" y="5088418"/>
            <a:ext cx="297892" cy="297893"/>
          </a:xfrm>
          <a:prstGeom prst="ellipse">
            <a:avLst/>
          </a:prstGeom>
          <a:solidFill>
            <a:srgbClr val="D5D5D5"/>
          </a:solidFill>
          <a:ln w="12700">
            <a:miter lim="400000"/>
          </a:ln>
        </p:spPr>
        <p:txBody>
          <a:bodyPr lIns="65023" tIns="65023" rIns="65023" bIns="65023" anchor="ctr"/>
          <a:lstStyle/>
          <a:p>
            <a:pPr/>
          </a:p>
        </p:txBody>
      </p:sp>
      <p:sp>
        <p:nvSpPr>
          <p:cNvPr id="397" name="Kreis"/>
          <p:cNvSpPr/>
          <p:nvPr/>
        </p:nvSpPr>
        <p:spPr>
          <a:xfrm>
            <a:off x="2524777" y="4889429"/>
            <a:ext cx="297892" cy="297892"/>
          </a:xfrm>
          <a:prstGeom prst="ellipse">
            <a:avLst/>
          </a:prstGeom>
          <a:solidFill>
            <a:srgbClr val="D5D5D5"/>
          </a:solidFill>
          <a:ln w="12700">
            <a:miter lim="400000"/>
          </a:ln>
        </p:spPr>
        <p:txBody>
          <a:bodyPr lIns="65023" tIns="65023" rIns="65023" bIns="65023" anchor="ctr"/>
          <a:lstStyle/>
          <a:p>
            <a:pPr/>
          </a:p>
        </p:txBody>
      </p:sp>
      <p:sp>
        <p:nvSpPr>
          <p:cNvPr id="398" name="Kreis"/>
          <p:cNvSpPr/>
          <p:nvPr/>
        </p:nvSpPr>
        <p:spPr>
          <a:xfrm>
            <a:off x="3164492" y="4309223"/>
            <a:ext cx="297892" cy="297892"/>
          </a:xfrm>
          <a:prstGeom prst="ellipse">
            <a:avLst/>
          </a:prstGeom>
          <a:solidFill>
            <a:srgbClr val="D5D5D5"/>
          </a:solidFill>
          <a:ln w="12700">
            <a:miter lim="400000"/>
          </a:ln>
        </p:spPr>
        <p:txBody>
          <a:bodyPr lIns="65023" tIns="65023" rIns="65023" bIns="65023" anchor="ctr"/>
          <a:lstStyle/>
          <a:p>
            <a:pPr/>
          </a:p>
        </p:txBody>
      </p:sp>
      <p:sp>
        <p:nvSpPr>
          <p:cNvPr id="399" name="Kreis"/>
          <p:cNvSpPr/>
          <p:nvPr/>
        </p:nvSpPr>
        <p:spPr>
          <a:xfrm>
            <a:off x="3668038" y="4499101"/>
            <a:ext cx="297892" cy="297892"/>
          </a:xfrm>
          <a:prstGeom prst="ellipse">
            <a:avLst/>
          </a:prstGeom>
          <a:solidFill>
            <a:srgbClr val="D5D5D5"/>
          </a:solidFill>
          <a:ln w="12700">
            <a:miter lim="400000"/>
          </a:ln>
        </p:spPr>
        <p:txBody>
          <a:bodyPr lIns="65023" tIns="65023" rIns="65023" bIns="65023" anchor="ctr"/>
          <a:lstStyle/>
          <a:p>
            <a:pPr/>
          </a:p>
        </p:txBody>
      </p:sp>
      <p:sp>
        <p:nvSpPr>
          <p:cNvPr id="400" name="Kreis"/>
          <p:cNvSpPr/>
          <p:nvPr/>
        </p:nvSpPr>
        <p:spPr>
          <a:xfrm>
            <a:off x="3896174" y="5279756"/>
            <a:ext cx="297892" cy="297892"/>
          </a:xfrm>
          <a:prstGeom prst="ellipse">
            <a:avLst/>
          </a:prstGeom>
          <a:solidFill>
            <a:srgbClr val="D5D5D5"/>
          </a:solidFill>
          <a:ln w="12700">
            <a:miter lim="400000"/>
          </a:ln>
        </p:spPr>
        <p:txBody>
          <a:bodyPr lIns="65023" tIns="65023" rIns="65023" bIns="65023" anchor="ctr"/>
          <a:lstStyle/>
          <a:p>
            <a:pPr/>
          </a:p>
        </p:txBody>
      </p:sp>
      <p:sp>
        <p:nvSpPr>
          <p:cNvPr id="401" name="Kreis"/>
          <p:cNvSpPr/>
          <p:nvPr/>
        </p:nvSpPr>
        <p:spPr>
          <a:xfrm>
            <a:off x="8369998" y="6209191"/>
            <a:ext cx="297892" cy="297892"/>
          </a:xfrm>
          <a:prstGeom prst="ellipse">
            <a:avLst/>
          </a:prstGeom>
          <a:solidFill>
            <a:srgbClr val="004D80"/>
          </a:solidFill>
          <a:ln w="12700">
            <a:miter lim="400000"/>
          </a:ln>
        </p:spPr>
        <p:txBody>
          <a:bodyPr lIns="65023" tIns="65023" rIns="65023" bIns="65023" anchor="ctr"/>
          <a:lstStyle/>
          <a:p>
            <a:pPr/>
          </a:p>
        </p:txBody>
      </p:sp>
      <p:sp>
        <p:nvSpPr>
          <p:cNvPr id="402" name="Kreis"/>
          <p:cNvSpPr/>
          <p:nvPr/>
        </p:nvSpPr>
        <p:spPr>
          <a:xfrm>
            <a:off x="8628452" y="6423827"/>
            <a:ext cx="297892" cy="297892"/>
          </a:xfrm>
          <a:prstGeom prst="ellipse">
            <a:avLst/>
          </a:prstGeom>
          <a:solidFill>
            <a:srgbClr val="004D80"/>
          </a:solidFill>
          <a:ln w="12700">
            <a:miter lim="400000"/>
          </a:ln>
        </p:spPr>
        <p:txBody>
          <a:bodyPr lIns="65023" tIns="65023" rIns="65023" bIns="65023" anchor="ctr"/>
          <a:lstStyle/>
          <a:p>
            <a:pPr/>
          </a:p>
        </p:txBody>
      </p:sp>
      <p:sp>
        <p:nvSpPr>
          <p:cNvPr id="403" name="Kreis"/>
          <p:cNvSpPr/>
          <p:nvPr/>
        </p:nvSpPr>
        <p:spPr>
          <a:xfrm>
            <a:off x="8369998" y="5596982"/>
            <a:ext cx="297892" cy="297892"/>
          </a:xfrm>
          <a:prstGeom prst="ellipse">
            <a:avLst/>
          </a:prstGeom>
          <a:solidFill>
            <a:srgbClr val="004D80"/>
          </a:solidFill>
          <a:ln w="12700">
            <a:miter lim="400000"/>
          </a:ln>
        </p:spPr>
        <p:txBody>
          <a:bodyPr lIns="65023" tIns="65023" rIns="65023" bIns="65023" anchor="ctr"/>
          <a:lstStyle/>
          <a:p>
            <a:pPr/>
          </a:p>
        </p:txBody>
      </p:sp>
      <p:sp>
        <p:nvSpPr>
          <p:cNvPr id="404" name="Kreis"/>
          <p:cNvSpPr/>
          <p:nvPr/>
        </p:nvSpPr>
        <p:spPr>
          <a:xfrm>
            <a:off x="8951028" y="5803127"/>
            <a:ext cx="297893" cy="297893"/>
          </a:xfrm>
          <a:prstGeom prst="ellipse">
            <a:avLst/>
          </a:prstGeom>
          <a:solidFill>
            <a:srgbClr val="004D80"/>
          </a:solidFill>
          <a:ln w="12700">
            <a:miter lim="400000"/>
          </a:ln>
        </p:spPr>
        <p:txBody>
          <a:bodyPr lIns="65023" tIns="65023" rIns="65023" bIns="65023" anchor="ctr"/>
          <a:lstStyle/>
          <a:p>
            <a:pPr/>
          </a:p>
        </p:txBody>
      </p:sp>
      <p:sp>
        <p:nvSpPr>
          <p:cNvPr id="405" name="Kreis"/>
          <p:cNvSpPr/>
          <p:nvPr/>
        </p:nvSpPr>
        <p:spPr>
          <a:xfrm>
            <a:off x="8951028" y="6209191"/>
            <a:ext cx="297893" cy="297892"/>
          </a:xfrm>
          <a:prstGeom prst="ellipse">
            <a:avLst/>
          </a:prstGeom>
          <a:solidFill>
            <a:srgbClr val="004D80"/>
          </a:solidFill>
          <a:ln w="12700">
            <a:miter lim="400000"/>
          </a:ln>
        </p:spPr>
        <p:txBody>
          <a:bodyPr lIns="65023" tIns="65023" rIns="65023" bIns="65023" anchor="ctr"/>
          <a:lstStyle/>
          <a:p>
            <a:pPr/>
          </a:p>
        </p:txBody>
      </p:sp>
      <p:sp>
        <p:nvSpPr>
          <p:cNvPr id="406" name="Kreis"/>
          <p:cNvSpPr/>
          <p:nvPr/>
        </p:nvSpPr>
        <p:spPr>
          <a:xfrm>
            <a:off x="9592449" y="5803127"/>
            <a:ext cx="297892" cy="297893"/>
          </a:xfrm>
          <a:prstGeom prst="ellipse">
            <a:avLst/>
          </a:prstGeom>
          <a:solidFill>
            <a:srgbClr val="004D80"/>
          </a:solidFill>
          <a:ln w="12700">
            <a:miter lim="400000"/>
          </a:ln>
        </p:spPr>
        <p:txBody>
          <a:bodyPr lIns="65023" tIns="65023" rIns="65023" bIns="65023" anchor="ctr"/>
          <a:lstStyle/>
          <a:p>
            <a:pPr/>
          </a:p>
        </p:txBody>
      </p:sp>
      <p:sp>
        <p:nvSpPr>
          <p:cNvPr id="407" name="Kreis"/>
          <p:cNvSpPr/>
          <p:nvPr/>
        </p:nvSpPr>
        <p:spPr>
          <a:xfrm>
            <a:off x="8628452" y="5903087"/>
            <a:ext cx="297892" cy="297892"/>
          </a:xfrm>
          <a:prstGeom prst="ellipse">
            <a:avLst/>
          </a:prstGeom>
          <a:solidFill>
            <a:srgbClr val="004D80"/>
          </a:solidFill>
          <a:ln w="12700">
            <a:miter lim="400000"/>
          </a:ln>
        </p:spPr>
        <p:txBody>
          <a:bodyPr lIns="65023" tIns="65023" rIns="65023" bIns="65023" anchor="ctr"/>
          <a:lstStyle/>
          <a:p>
            <a:pPr/>
          </a:p>
        </p:txBody>
      </p:sp>
      <p:sp>
        <p:nvSpPr>
          <p:cNvPr id="408" name="Kreis"/>
          <p:cNvSpPr/>
          <p:nvPr/>
        </p:nvSpPr>
        <p:spPr>
          <a:xfrm>
            <a:off x="8018210" y="5903087"/>
            <a:ext cx="297892" cy="297892"/>
          </a:xfrm>
          <a:prstGeom prst="ellipse">
            <a:avLst/>
          </a:prstGeom>
          <a:solidFill>
            <a:srgbClr val="004D80"/>
          </a:solidFill>
          <a:ln w="12700">
            <a:miter lim="400000"/>
          </a:ln>
        </p:spPr>
        <p:txBody>
          <a:bodyPr lIns="65023" tIns="65023" rIns="65023" bIns="65023" anchor="ctr"/>
          <a:lstStyle/>
          <a:p>
            <a:pPr/>
          </a:p>
        </p:txBody>
      </p:sp>
      <p:sp>
        <p:nvSpPr>
          <p:cNvPr id="409" name="Kreis"/>
          <p:cNvSpPr/>
          <p:nvPr/>
        </p:nvSpPr>
        <p:spPr>
          <a:xfrm>
            <a:off x="8628452" y="5123892"/>
            <a:ext cx="297892" cy="297892"/>
          </a:xfrm>
          <a:prstGeom prst="ellipse">
            <a:avLst/>
          </a:prstGeom>
          <a:solidFill>
            <a:srgbClr val="004D80"/>
          </a:solidFill>
          <a:ln w="12700">
            <a:miter lim="400000"/>
          </a:ln>
        </p:spPr>
        <p:txBody>
          <a:bodyPr lIns="65023" tIns="65023" rIns="65023" bIns="65023" anchor="ctr"/>
          <a:lstStyle/>
          <a:p>
            <a:pPr/>
          </a:p>
        </p:txBody>
      </p:sp>
      <p:sp>
        <p:nvSpPr>
          <p:cNvPr id="410" name="Kreis"/>
          <p:cNvSpPr/>
          <p:nvPr/>
        </p:nvSpPr>
        <p:spPr>
          <a:xfrm>
            <a:off x="9131998" y="5313770"/>
            <a:ext cx="297892" cy="297892"/>
          </a:xfrm>
          <a:prstGeom prst="ellipse">
            <a:avLst/>
          </a:prstGeom>
          <a:solidFill>
            <a:srgbClr val="004D80"/>
          </a:solidFill>
          <a:ln w="12700">
            <a:miter lim="400000"/>
          </a:ln>
        </p:spPr>
        <p:txBody>
          <a:bodyPr lIns="65023" tIns="65023" rIns="65023" bIns="65023" anchor="ctr"/>
          <a:lstStyle/>
          <a:p>
            <a:pPr/>
          </a:p>
        </p:txBody>
      </p:sp>
      <p:sp>
        <p:nvSpPr>
          <p:cNvPr id="411" name="Kreis"/>
          <p:cNvSpPr/>
          <p:nvPr/>
        </p:nvSpPr>
        <p:spPr>
          <a:xfrm>
            <a:off x="9360134" y="6094424"/>
            <a:ext cx="297893" cy="297893"/>
          </a:xfrm>
          <a:prstGeom prst="ellipse">
            <a:avLst/>
          </a:prstGeom>
          <a:solidFill>
            <a:srgbClr val="004D80"/>
          </a:solidFill>
          <a:ln w="12700">
            <a:miter lim="400000"/>
          </a:ln>
        </p:spPr>
        <p:txBody>
          <a:bodyPr lIns="65023" tIns="65023" rIns="65023" bIns="65023" anchor="ctr"/>
          <a:lstStyle/>
          <a:p>
            <a:pPr/>
          </a:p>
        </p:txBody>
      </p:sp>
      <p:sp>
        <p:nvSpPr>
          <p:cNvPr id="412" name="Kreis"/>
          <p:cNvSpPr/>
          <p:nvPr/>
        </p:nvSpPr>
        <p:spPr>
          <a:xfrm>
            <a:off x="9400965" y="5051800"/>
            <a:ext cx="297892" cy="297892"/>
          </a:xfrm>
          <a:prstGeom prst="ellipse">
            <a:avLst/>
          </a:prstGeom>
          <a:solidFill>
            <a:srgbClr val="FFD932"/>
          </a:solidFill>
          <a:ln w="12700">
            <a:miter lim="400000"/>
          </a:ln>
        </p:spPr>
        <p:txBody>
          <a:bodyPr lIns="65023" tIns="65023" rIns="65023" bIns="65023" anchor="ctr"/>
          <a:lstStyle/>
          <a:p>
            <a:pPr/>
          </a:p>
        </p:txBody>
      </p:sp>
      <p:sp>
        <p:nvSpPr>
          <p:cNvPr id="413" name="Kreis"/>
          <p:cNvSpPr/>
          <p:nvPr/>
        </p:nvSpPr>
        <p:spPr>
          <a:xfrm>
            <a:off x="9850903" y="5405554"/>
            <a:ext cx="297892" cy="297893"/>
          </a:xfrm>
          <a:prstGeom prst="ellipse">
            <a:avLst/>
          </a:prstGeom>
          <a:solidFill>
            <a:srgbClr val="FFD932"/>
          </a:solidFill>
          <a:ln w="12700">
            <a:miter lim="400000"/>
          </a:ln>
        </p:spPr>
        <p:txBody>
          <a:bodyPr lIns="65023" tIns="65023" rIns="65023" bIns="65023" anchor="ctr"/>
          <a:lstStyle/>
          <a:p>
            <a:pPr/>
          </a:p>
        </p:txBody>
      </p:sp>
      <p:sp>
        <p:nvSpPr>
          <p:cNvPr id="414" name="Kreis"/>
          <p:cNvSpPr/>
          <p:nvPr/>
        </p:nvSpPr>
        <p:spPr>
          <a:xfrm>
            <a:off x="9592449" y="4578710"/>
            <a:ext cx="297892" cy="297892"/>
          </a:xfrm>
          <a:prstGeom prst="ellipse">
            <a:avLst/>
          </a:prstGeom>
          <a:solidFill>
            <a:srgbClr val="FFD932"/>
          </a:solidFill>
          <a:ln w="12700">
            <a:miter lim="400000"/>
          </a:ln>
        </p:spPr>
        <p:txBody>
          <a:bodyPr lIns="65023" tIns="65023" rIns="65023" bIns="65023" anchor="ctr"/>
          <a:lstStyle/>
          <a:p>
            <a:pPr/>
          </a:p>
        </p:txBody>
      </p:sp>
      <p:sp>
        <p:nvSpPr>
          <p:cNvPr id="415" name="Kreis"/>
          <p:cNvSpPr/>
          <p:nvPr/>
        </p:nvSpPr>
        <p:spPr>
          <a:xfrm>
            <a:off x="9973449" y="4578710"/>
            <a:ext cx="297892" cy="297892"/>
          </a:xfrm>
          <a:prstGeom prst="ellipse">
            <a:avLst/>
          </a:prstGeom>
          <a:solidFill>
            <a:srgbClr val="FFD932"/>
          </a:solidFill>
          <a:ln w="12700">
            <a:miter lim="400000"/>
          </a:ln>
        </p:spPr>
        <p:txBody>
          <a:bodyPr lIns="65023" tIns="65023" rIns="65023" bIns="65023" anchor="ctr"/>
          <a:lstStyle/>
          <a:p>
            <a:pPr/>
          </a:p>
        </p:txBody>
      </p:sp>
      <p:sp>
        <p:nvSpPr>
          <p:cNvPr id="416" name="Kreis"/>
          <p:cNvSpPr/>
          <p:nvPr/>
        </p:nvSpPr>
        <p:spPr>
          <a:xfrm>
            <a:off x="10173479" y="5190919"/>
            <a:ext cx="297892" cy="297892"/>
          </a:xfrm>
          <a:prstGeom prst="ellipse">
            <a:avLst/>
          </a:prstGeom>
          <a:solidFill>
            <a:srgbClr val="FFD932"/>
          </a:solidFill>
          <a:ln w="12700">
            <a:miter lim="400000"/>
          </a:ln>
        </p:spPr>
        <p:txBody>
          <a:bodyPr lIns="65023" tIns="65023" rIns="65023" bIns="65023" anchor="ctr"/>
          <a:lstStyle/>
          <a:p>
            <a:pPr/>
          </a:p>
        </p:txBody>
      </p:sp>
      <p:sp>
        <p:nvSpPr>
          <p:cNvPr id="417" name="Kreis"/>
          <p:cNvSpPr/>
          <p:nvPr/>
        </p:nvSpPr>
        <p:spPr>
          <a:xfrm>
            <a:off x="10461145" y="4685825"/>
            <a:ext cx="297892" cy="297893"/>
          </a:xfrm>
          <a:prstGeom prst="ellipse">
            <a:avLst/>
          </a:prstGeom>
          <a:solidFill>
            <a:srgbClr val="FFD932"/>
          </a:solidFill>
          <a:ln w="12700">
            <a:miter lim="400000"/>
          </a:ln>
        </p:spPr>
        <p:txBody>
          <a:bodyPr lIns="65023" tIns="65023" rIns="65023" bIns="65023" anchor="ctr"/>
          <a:lstStyle/>
          <a:p>
            <a:pPr/>
          </a:p>
        </p:txBody>
      </p:sp>
      <p:sp>
        <p:nvSpPr>
          <p:cNvPr id="418" name="Kreis"/>
          <p:cNvSpPr/>
          <p:nvPr/>
        </p:nvSpPr>
        <p:spPr>
          <a:xfrm>
            <a:off x="9850903" y="4884815"/>
            <a:ext cx="297892" cy="297892"/>
          </a:xfrm>
          <a:prstGeom prst="ellipse">
            <a:avLst/>
          </a:prstGeom>
          <a:solidFill>
            <a:srgbClr val="FFD932"/>
          </a:solidFill>
          <a:ln w="12700">
            <a:miter lim="400000"/>
          </a:ln>
        </p:spPr>
        <p:txBody>
          <a:bodyPr lIns="65023" tIns="65023" rIns="65023" bIns="65023" anchor="ctr"/>
          <a:lstStyle/>
          <a:p>
            <a:pPr/>
          </a:p>
        </p:txBody>
      </p:sp>
      <p:sp>
        <p:nvSpPr>
          <p:cNvPr id="419" name="Kreis"/>
          <p:cNvSpPr/>
          <p:nvPr/>
        </p:nvSpPr>
        <p:spPr>
          <a:xfrm>
            <a:off x="9211188" y="4685825"/>
            <a:ext cx="297893" cy="297893"/>
          </a:xfrm>
          <a:prstGeom prst="ellipse">
            <a:avLst/>
          </a:prstGeom>
          <a:solidFill>
            <a:srgbClr val="FFD932"/>
          </a:solidFill>
          <a:ln w="12700">
            <a:miter lim="400000"/>
          </a:ln>
        </p:spPr>
        <p:txBody>
          <a:bodyPr lIns="65023" tIns="65023" rIns="65023" bIns="65023" anchor="ctr"/>
          <a:lstStyle/>
          <a:p>
            <a:pPr/>
          </a:p>
        </p:txBody>
      </p:sp>
      <p:sp>
        <p:nvSpPr>
          <p:cNvPr id="420" name="Kreis"/>
          <p:cNvSpPr/>
          <p:nvPr/>
        </p:nvSpPr>
        <p:spPr>
          <a:xfrm>
            <a:off x="9850903" y="4105620"/>
            <a:ext cx="297892" cy="297892"/>
          </a:xfrm>
          <a:prstGeom prst="ellipse">
            <a:avLst/>
          </a:prstGeom>
          <a:solidFill>
            <a:srgbClr val="FFD932"/>
          </a:solidFill>
          <a:ln w="12700">
            <a:miter lim="400000"/>
          </a:ln>
        </p:spPr>
        <p:txBody>
          <a:bodyPr lIns="65023" tIns="65023" rIns="65023" bIns="65023" anchor="ctr"/>
          <a:lstStyle/>
          <a:p>
            <a:pPr/>
          </a:p>
        </p:txBody>
      </p:sp>
      <p:sp>
        <p:nvSpPr>
          <p:cNvPr id="421" name="Kreis"/>
          <p:cNvSpPr/>
          <p:nvPr/>
        </p:nvSpPr>
        <p:spPr>
          <a:xfrm>
            <a:off x="10354449" y="4295498"/>
            <a:ext cx="297892" cy="297892"/>
          </a:xfrm>
          <a:prstGeom prst="ellipse">
            <a:avLst/>
          </a:prstGeom>
          <a:solidFill>
            <a:srgbClr val="FFD932"/>
          </a:solidFill>
          <a:ln w="12700">
            <a:miter lim="400000"/>
          </a:ln>
        </p:spPr>
        <p:txBody>
          <a:bodyPr lIns="65023" tIns="65023" rIns="65023" bIns="65023" anchor="ctr"/>
          <a:lstStyle/>
          <a:p>
            <a:pPr/>
          </a:p>
        </p:txBody>
      </p:sp>
      <p:sp>
        <p:nvSpPr>
          <p:cNvPr id="422" name="Kreis"/>
          <p:cNvSpPr/>
          <p:nvPr/>
        </p:nvSpPr>
        <p:spPr>
          <a:xfrm>
            <a:off x="10582585" y="5076152"/>
            <a:ext cx="297892" cy="297892"/>
          </a:xfrm>
          <a:prstGeom prst="ellipse">
            <a:avLst/>
          </a:prstGeom>
          <a:solidFill>
            <a:srgbClr val="FFD932"/>
          </a:solidFill>
          <a:ln w="12700">
            <a:miter lim="400000"/>
          </a:ln>
        </p:spPr>
        <p:txBody>
          <a:bodyPr lIns="65023" tIns="65023" rIns="65023" bIns="65023" anchor="ctr"/>
          <a:lstStyle/>
          <a:p>
            <a:pPr/>
          </a:p>
        </p:txBody>
      </p:sp>
      <p:sp>
        <p:nvSpPr>
          <p:cNvPr id="423" name="Linie"/>
          <p:cNvSpPr/>
          <p:nvPr/>
        </p:nvSpPr>
        <p:spPr>
          <a:xfrm>
            <a:off x="7964400" y="5954415"/>
            <a:ext cx="1800935" cy="1"/>
          </a:xfrm>
          <a:prstGeom prst="line">
            <a:avLst/>
          </a:prstGeom>
          <a:ln w="63500">
            <a:solidFill>
              <a:srgbClr val="5E5E5E"/>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424" name="Linie"/>
          <p:cNvSpPr/>
          <p:nvPr/>
        </p:nvSpPr>
        <p:spPr>
          <a:xfrm>
            <a:off x="9221927" y="4834771"/>
            <a:ext cx="1800935" cy="1"/>
          </a:xfrm>
          <a:prstGeom prst="line">
            <a:avLst/>
          </a:prstGeom>
          <a:ln w="63500">
            <a:solidFill>
              <a:srgbClr val="929292"/>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425" name="Linie"/>
          <p:cNvSpPr/>
          <p:nvPr/>
        </p:nvSpPr>
        <p:spPr>
          <a:xfrm flipV="1">
            <a:off x="1543688" y="4320637"/>
            <a:ext cx="2674810" cy="2467727"/>
          </a:xfrm>
          <a:prstGeom prst="line">
            <a:avLst/>
          </a:prstGeom>
          <a:ln w="50800">
            <a:solidFill>
              <a:srgbClr val="5E5E5E"/>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426" name="livingArea = large"/>
          <p:cNvSpPr txBox="1"/>
          <p:nvPr/>
        </p:nvSpPr>
        <p:spPr>
          <a:xfrm>
            <a:off x="8261251" y="3581721"/>
            <a:ext cx="2197768" cy="48564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a:solidFill>
                  <a:srgbClr val="FFD932"/>
                </a:solidFill>
              </a:defRPr>
            </a:pPr>
            <a:r>
              <a:rPr i="1"/>
              <a:t>livingArea</a:t>
            </a:r>
            <a:r>
              <a:t> = large</a:t>
            </a:r>
          </a:p>
        </p:txBody>
      </p:sp>
      <p:sp>
        <p:nvSpPr>
          <p:cNvPr id="427" name="livingArea = small"/>
          <p:cNvSpPr txBox="1"/>
          <p:nvPr/>
        </p:nvSpPr>
        <p:spPr>
          <a:xfrm>
            <a:off x="8402984" y="6873584"/>
            <a:ext cx="2252983" cy="485649"/>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a:solidFill>
                  <a:srgbClr val="004D80"/>
                </a:solidFill>
              </a:defRPr>
            </a:pPr>
            <a:r>
              <a:rPr i="1"/>
              <a:t>livingArea</a:t>
            </a:r>
            <a:r>
              <a:t> = small</a:t>
            </a:r>
          </a:p>
        </p:txBody>
      </p:sp>
      <p:sp>
        <p:nvSpPr>
          <p:cNvPr id="428" name="Bedrooms"/>
          <p:cNvSpPr txBox="1"/>
          <p:nvPr/>
        </p:nvSpPr>
        <p:spPr>
          <a:xfrm>
            <a:off x="7927126" y="7628918"/>
            <a:ext cx="136686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Bedrooms</a:t>
            </a:r>
          </a:p>
        </p:txBody>
      </p:sp>
      <p:sp>
        <p:nvSpPr>
          <p:cNvPr id="429" name="Bedrooms"/>
          <p:cNvSpPr txBox="1"/>
          <p:nvPr/>
        </p:nvSpPr>
        <p:spPr>
          <a:xfrm>
            <a:off x="1199883" y="7628918"/>
            <a:ext cx="136686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Bedrooms</a:t>
            </a:r>
          </a:p>
        </p:txBody>
      </p:sp>
      <p:sp>
        <p:nvSpPr>
          <p:cNvPr id="430" name="Price"/>
          <p:cNvSpPr txBox="1"/>
          <p:nvPr/>
        </p:nvSpPr>
        <p:spPr>
          <a:xfrm rot="16200000">
            <a:off x="6948752" y="5170845"/>
            <a:ext cx="757707"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Price</a:t>
            </a:r>
          </a:p>
        </p:txBody>
      </p:sp>
      <p:sp>
        <p:nvSpPr>
          <p:cNvPr id="431" name="Price"/>
          <p:cNvSpPr txBox="1"/>
          <p:nvPr/>
        </p:nvSpPr>
        <p:spPr>
          <a:xfrm rot="16200000">
            <a:off x="395804" y="5170845"/>
            <a:ext cx="757707"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Price</a:t>
            </a:r>
          </a:p>
        </p:txBody>
      </p:sp>
      <p:sp>
        <p:nvSpPr>
          <p:cNvPr id="432" name="Model 1: Konfundierer Wohnfläche nicht kontrolliert"/>
          <p:cNvSpPr txBox="1"/>
          <p:nvPr/>
        </p:nvSpPr>
        <p:spPr>
          <a:xfrm>
            <a:off x="913389" y="2653092"/>
            <a:ext cx="425397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Model 1: Konfundierer </a:t>
            </a:r>
            <a:r>
              <a:rPr i="1"/>
              <a:t>Wohnfläche</a:t>
            </a:r>
            <a:br/>
            <a:r>
              <a:rPr>
                <a:latin typeface="Roboto Condensed Bold"/>
                <a:ea typeface="Roboto Condensed Bold"/>
                <a:cs typeface="Roboto Condensed Bold"/>
                <a:sym typeface="Roboto Condensed Bold"/>
              </a:rPr>
              <a:t>nicht</a:t>
            </a:r>
            <a:r>
              <a:t> kontrolliert</a:t>
            </a:r>
          </a:p>
        </p:txBody>
      </p:sp>
      <p:sp>
        <p:nvSpPr>
          <p:cNvPr id="433" name="Scheinkorrelation tritt auf"/>
          <p:cNvSpPr txBox="1"/>
          <p:nvPr/>
        </p:nvSpPr>
        <p:spPr>
          <a:xfrm>
            <a:off x="1221416" y="8444363"/>
            <a:ext cx="320250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Scheinkorrelation tritt auf</a:t>
            </a:r>
          </a:p>
        </p:txBody>
      </p:sp>
      <p:sp>
        <p:nvSpPr>
          <p:cNvPr id="434" name="Model 1: Konfundierer Wohnfläche ist kontrolliert"/>
          <p:cNvSpPr txBox="1"/>
          <p:nvPr/>
        </p:nvSpPr>
        <p:spPr>
          <a:xfrm>
            <a:off x="7614407" y="2706732"/>
            <a:ext cx="425397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Model 1: Konfundierer </a:t>
            </a:r>
            <a:r>
              <a:rPr i="1"/>
              <a:t>Wohnfläche</a:t>
            </a:r>
            <a:br/>
            <a:r>
              <a:rPr>
                <a:latin typeface="Roboto Condensed Bold"/>
                <a:ea typeface="Roboto Condensed Bold"/>
                <a:cs typeface="Roboto Condensed Bold"/>
                <a:sym typeface="Roboto Condensed Bold"/>
              </a:rPr>
              <a:t>ist</a:t>
            </a:r>
            <a:r>
              <a:t> kontrolliert</a:t>
            </a:r>
          </a:p>
        </p:txBody>
      </p:sp>
      <p:sp>
        <p:nvSpPr>
          <p:cNvPr id="435" name="Scheinkorrelation verschwindet"/>
          <p:cNvSpPr txBox="1"/>
          <p:nvPr/>
        </p:nvSpPr>
        <p:spPr>
          <a:xfrm>
            <a:off x="7599731" y="8439725"/>
            <a:ext cx="390036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Scheinkorrelation verschwindet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Kontrolliere den Konfundierer, sagt Angi"/>
          <p:cNvSpPr txBox="1"/>
          <p:nvPr>
            <p:ph type="body" idx="21"/>
          </p:nvPr>
        </p:nvSpPr>
        <p:spPr>
          <a:prstGeom prst="rect">
            <a:avLst/>
          </a:prstGeom>
        </p:spPr>
        <p:txBody>
          <a:bodyPr/>
          <a:lstStyle/>
          <a:p>
            <a:pPr/>
            <a:r>
              <a:t>Kontrolliere den Konfundierer, sagt Angi</a:t>
            </a:r>
          </a:p>
        </p:txBody>
      </p:sp>
      <p:pic>
        <p:nvPicPr>
          <p:cNvPr id="439" name="Bild" descr="Bild"/>
          <p:cNvPicPr>
            <a:picLocks noChangeAspect="1"/>
          </p:cNvPicPr>
          <p:nvPr/>
        </p:nvPicPr>
        <p:blipFill>
          <a:blip r:embed="rId2">
            <a:extLst/>
          </a:blip>
          <a:srcRect l="0" t="0" r="23717" b="0"/>
          <a:stretch>
            <a:fillRect/>
          </a:stretch>
        </p:blipFill>
        <p:spPr>
          <a:xfrm>
            <a:off x="525535" y="2266084"/>
            <a:ext cx="7155863" cy="5794633"/>
          </a:xfrm>
          <a:prstGeom prst="rect">
            <a:avLst/>
          </a:prstGeom>
          <a:ln w="12700">
            <a:miter lim="400000"/>
          </a:ln>
        </p:spPr>
      </p:pic>
      <p:pic>
        <p:nvPicPr>
          <p:cNvPr id="440" name="003-woman-9.png" descr="003-woman-9.png"/>
          <p:cNvPicPr>
            <a:picLocks noChangeAspect="1"/>
          </p:cNvPicPr>
          <p:nvPr/>
        </p:nvPicPr>
        <p:blipFill>
          <a:blip r:embed="rId3">
            <a:extLst/>
          </a:blip>
          <a:stretch>
            <a:fillRect/>
          </a:stretch>
        </p:blipFill>
        <p:spPr>
          <a:xfrm>
            <a:off x="8607415" y="4978091"/>
            <a:ext cx="2540001" cy="2540001"/>
          </a:xfrm>
          <a:prstGeom prst="rect">
            <a:avLst/>
          </a:prstGeom>
          <a:ln w="12700">
            <a:miter lim="400000"/>
          </a:ln>
        </p:spPr>
      </p:pic>
      <p:sp>
        <p:nvSpPr>
          <p:cNvPr id="441" name="Die Scheinkorrelation zwischen Schoko und Nobelpreise löst sich auf, wenn man die gemeinsame Ursache adjustiert."/>
          <p:cNvSpPr/>
          <p:nvPr/>
        </p:nvSpPr>
        <p:spPr>
          <a:xfrm>
            <a:off x="7910343" y="2450664"/>
            <a:ext cx="4237832" cy="2591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 y="0"/>
                </a:moveTo>
                <a:cubicBezTo>
                  <a:pt x="145" y="0"/>
                  <a:pt x="0" y="237"/>
                  <a:pt x="0" y="529"/>
                </a:cubicBezTo>
                <a:lnTo>
                  <a:pt x="0" y="18173"/>
                </a:lnTo>
                <a:cubicBezTo>
                  <a:pt x="0" y="18465"/>
                  <a:pt x="145" y="18702"/>
                  <a:pt x="324" y="18702"/>
                </a:cubicBezTo>
                <a:lnTo>
                  <a:pt x="9097" y="18702"/>
                </a:lnTo>
                <a:lnTo>
                  <a:pt x="9744" y="21600"/>
                </a:lnTo>
                <a:lnTo>
                  <a:pt x="10391" y="18702"/>
                </a:lnTo>
                <a:lnTo>
                  <a:pt x="21276" y="18702"/>
                </a:lnTo>
                <a:cubicBezTo>
                  <a:pt x="21455" y="18702"/>
                  <a:pt x="21600" y="18465"/>
                  <a:pt x="21600" y="18173"/>
                </a:cubicBezTo>
                <a:lnTo>
                  <a:pt x="21600" y="529"/>
                </a:lnTo>
                <a:cubicBezTo>
                  <a:pt x="21600" y="237"/>
                  <a:pt x="21455" y="0"/>
                  <a:pt x="21276" y="0"/>
                </a:cubicBezTo>
                <a:lnTo>
                  <a:pt x="324" y="0"/>
                </a:lnTo>
                <a:close/>
              </a:path>
            </a:pathLst>
          </a:custGeom>
          <a:solidFill>
            <a:srgbClr val="D5D5D5">
              <a:alpha val="49334"/>
            </a:srgb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Die Scheinkorrelation zwischen Schoko und Nobelpreise löst sich auf, wenn man die gemeinsame Ursache adjustiert.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4" name="Take-home message #4"/>
          <p:cNvSpPr txBox="1"/>
          <p:nvPr>
            <p:ph type="body" idx="21"/>
          </p:nvPr>
        </p:nvSpPr>
        <p:spPr>
          <a:prstGeom prst="rect">
            <a:avLst/>
          </a:prstGeom>
        </p:spPr>
        <p:txBody>
          <a:bodyPr/>
          <a:lstStyle/>
          <a:p>
            <a:pPr/>
            <a:r>
              <a:t>Take-home message #4</a:t>
            </a:r>
          </a:p>
        </p:txBody>
      </p:sp>
      <p:sp>
        <p:nvSpPr>
          <p:cNvPr id="445" name="Rechteck"/>
          <p:cNvSpPr/>
          <p:nvPr/>
        </p:nvSpPr>
        <p:spPr>
          <a:xfrm>
            <a:off x="-13448" y="2664011"/>
            <a:ext cx="13004801" cy="5689601"/>
          </a:xfrm>
          <a:prstGeom prst="rect">
            <a:avLst/>
          </a:prstGeom>
          <a:solidFill>
            <a:srgbClr val="FFD932"/>
          </a:solidFill>
          <a:ln w="12700">
            <a:miter lim="400000"/>
            <a:tailEnd type="triangle"/>
          </a:ln>
        </p:spPr>
        <p:txBody>
          <a:bodyPr lIns="65023" tIns="65023" rIns="65023" bIns="65023"/>
          <a:lstStyle/>
          <a:p>
            <a:pPr>
              <a:defRPr sz="3000">
                <a:solidFill>
                  <a:srgbClr val="FFFFFF"/>
                </a:solidFill>
              </a:defRPr>
            </a:pPr>
          </a:p>
        </p:txBody>
      </p:sp>
      <p:sp>
        <p:nvSpPr>
          <p:cNvPr id="446" name="Nur mit einem Kausalmodell kann man Scheinkorrelationen von echten, kausalen Zusammenhängen unterscheiden"/>
          <p:cNvSpPr/>
          <p:nvPr/>
        </p:nvSpPr>
        <p:spPr>
          <a:xfrm>
            <a:off x="3331876" y="3446386"/>
            <a:ext cx="6033691" cy="254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1" y="0"/>
                </a:moveTo>
                <a:cubicBezTo>
                  <a:pt x="684" y="0"/>
                  <a:pt x="581" y="246"/>
                  <a:pt x="581" y="547"/>
                </a:cubicBezTo>
                <a:lnTo>
                  <a:pt x="581" y="17985"/>
                </a:lnTo>
                <a:lnTo>
                  <a:pt x="0" y="21600"/>
                </a:lnTo>
                <a:lnTo>
                  <a:pt x="2287" y="20520"/>
                </a:lnTo>
                <a:lnTo>
                  <a:pt x="21371" y="20520"/>
                </a:lnTo>
                <a:cubicBezTo>
                  <a:pt x="21498" y="20520"/>
                  <a:pt x="21600" y="20278"/>
                  <a:pt x="21600" y="19977"/>
                </a:cubicBezTo>
                <a:lnTo>
                  <a:pt x="21600" y="547"/>
                </a:lnTo>
                <a:cubicBezTo>
                  <a:pt x="21600" y="246"/>
                  <a:pt x="21498" y="0"/>
                  <a:pt x="21371" y="0"/>
                </a:cubicBezTo>
                <a:lnTo>
                  <a:pt x="81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5E5E5E"/>
                </a:solidFill>
              </a:defRPr>
            </a:lvl1pPr>
          </a:lstStyle>
          <a:p>
            <a:pPr/>
            <a:r>
              <a:t>Nur mit einem Kausalmodell kann man Scheinkorrelationen von echten, kausalen Zusammenhängen unterscheiden</a:t>
            </a:r>
          </a:p>
        </p:txBody>
      </p:sp>
      <p:grpSp>
        <p:nvGrpSpPr>
          <p:cNvPr id="449" name="Gruppieren"/>
          <p:cNvGrpSpPr/>
          <p:nvPr/>
        </p:nvGrpSpPr>
        <p:grpSpPr>
          <a:xfrm>
            <a:off x="643285" y="4676859"/>
            <a:ext cx="2540001" cy="4077296"/>
            <a:chOff x="0" y="0"/>
            <a:chExt cx="2540000" cy="4077294"/>
          </a:xfrm>
        </p:grpSpPr>
        <p:pic>
          <p:nvPicPr>
            <p:cNvPr id="447" name="015-hipster-2.png" descr="015-hipster-2.png"/>
            <p:cNvPicPr>
              <a:picLocks noChangeAspect="1"/>
            </p:cNvPicPr>
            <p:nvPr/>
          </p:nvPicPr>
          <p:blipFill>
            <a:blip r:embed="rId2">
              <a:extLst/>
            </a:blip>
            <a:stretch>
              <a:fillRect/>
            </a:stretch>
          </p:blipFill>
          <p:spPr>
            <a:xfrm>
              <a:off x="0" y="0"/>
              <a:ext cx="2540000" cy="2540000"/>
            </a:xfrm>
            <a:prstGeom prst="rect">
              <a:avLst/>
            </a:prstGeom>
            <a:ln w="12700" cap="flat">
              <a:noFill/>
              <a:miter lim="400000"/>
            </a:ln>
            <a:effectLst/>
          </p:spPr>
        </p:pic>
        <p:sp>
          <p:nvSpPr>
            <p:cNvPr id="448" name="Wolfi"/>
            <p:cNvSpPr/>
            <p:nvPr/>
          </p:nvSpPr>
          <p:spPr>
            <a:xfrm>
              <a:off x="796988" y="28072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Wolfi</a:t>
              </a: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2" name="Modell 1 passt nicht zu den Daten"/>
          <p:cNvSpPr txBox="1"/>
          <p:nvPr>
            <p:ph type="body" idx="21"/>
          </p:nvPr>
        </p:nvSpPr>
        <p:spPr>
          <a:prstGeom prst="rect">
            <a:avLst/>
          </a:prstGeom>
        </p:spPr>
        <p:txBody>
          <a:bodyPr/>
          <a:lstStyle/>
          <a:p>
            <a:pPr/>
            <a:r>
              <a:t>Modell 1 passt nicht zu den Daten</a:t>
            </a:r>
          </a:p>
        </p:txBody>
      </p:sp>
      <p:pic>
        <p:nvPicPr>
          <p:cNvPr id="453" name="013-man-10.png" descr="013-man-10.png"/>
          <p:cNvPicPr>
            <a:picLocks noChangeAspect="1"/>
          </p:cNvPicPr>
          <p:nvPr/>
        </p:nvPicPr>
        <p:blipFill>
          <a:blip r:embed="rId3">
            <a:extLst/>
          </a:blip>
          <a:stretch>
            <a:fillRect/>
          </a:stretch>
        </p:blipFill>
        <p:spPr>
          <a:xfrm>
            <a:off x="3234370" y="3986142"/>
            <a:ext cx="2540001" cy="2540001"/>
          </a:xfrm>
          <a:prstGeom prst="rect">
            <a:avLst/>
          </a:prstGeom>
          <a:ln w="12700">
            <a:miter lim="400000"/>
          </a:ln>
        </p:spPr>
      </p:pic>
      <p:sp>
        <p:nvSpPr>
          <p:cNvPr id="454" name="Modell 1 sagt, es gibt keine Konfundierung!"/>
          <p:cNvSpPr/>
          <p:nvPr/>
        </p:nvSpPr>
        <p:spPr>
          <a:xfrm>
            <a:off x="1017343" y="2117950"/>
            <a:ext cx="3596482" cy="2058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298"/>
                  <a:pt x="0" y="666"/>
                </a:cubicBezTo>
                <a:lnTo>
                  <a:pt x="0" y="15291"/>
                </a:lnTo>
                <a:cubicBezTo>
                  <a:pt x="0" y="15659"/>
                  <a:pt x="171" y="15957"/>
                  <a:pt x="381" y="15957"/>
                </a:cubicBezTo>
                <a:lnTo>
                  <a:pt x="17784" y="15957"/>
                </a:lnTo>
                <a:lnTo>
                  <a:pt x="18549" y="21600"/>
                </a:lnTo>
                <a:lnTo>
                  <a:pt x="19312" y="15957"/>
                </a:lnTo>
                <a:lnTo>
                  <a:pt x="21219" y="15957"/>
                </a:lnTo>
                <a:cubicBezTo>
                  <a:pt x="21429" y="15957"/>
                  <a:pt x="21600" y="15659"/>
                  <a:pt x="21600" y="15291"/>
                </a:cubicBezTo>
                <a:lnTo>
                  <a:pt x="21600" y="666"/>
                </a:lnTo>
                <a:cubicBezTo>
                  <a:pt x="21600" y="298"/>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Modell 1 sagt, es gibt keine Konfundierung!</a:t>
            </a:r>
          </a:p>
        </p:txBody>
      </p:sp>
      <p:pic>
        <p:nvPicPr>
          <p:cNvPr id="455" name="003-woman-9.png" descr="003-woman-9.png"/>
          <p:cNvPicPr>
            <a:picLocks noChangeAspect="1"/>
          </p:cNvPicPr>
          <p:nvPr/>
        </p:nvPicPr>
        <p:blipFill>
          <a:blip r:embed="rId4">
            <a:extLst/>
          </a:blip>
          <a:stretch>
            <a:fillRect/>
          </a:stretch>
        </p:blipFill>
        <p:spPr>
          <a:xfrm>
            <a:off x="8607415" y="4978091"/>
            <a:ext cx="2540001" cy="2540001"/>
          </a:xfrm>
          <a:prstGeom prst="rect">
            <a:avLst/>
          </a:prstGeom>
          <a:ln w="12700">
            <a:miter lim="400000"/>
          </a:ln>
        </p:spPr>
      </p:pic>
      <p:sp>
        <p:nvSpPr>
          <p:cNvPr id="456" name="Modell 2 zeigt, dass es Konfundierung gibt.  Dein Modell ist falsch, Don."/>
          <p:cNvSpPr/>
          <p:nvPr/>
        </p:nvSpPr>
        <p:spPr>
          <a:xfrm>
            <a:off x="7910343" y="2450664"/>
            <a:ext cx="4237832" cy="2591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 y="0"/>
                </a:moveTo>
                <a:cubicBezTo>
                  <a:pt x="145" y="0"/>
                  <a:pt x="0" y="237"/>
                  <a:pt x="0" y="529"/>
                </a:cubicBezTo>
                <a:lnTo>
                  <a:pt x="0" y="18173"/>
                </a:lnTo>
                <a:cubicBezTo>
                  <a:pt x="0" y="18465"/>
                  <a:pt x="145" y="18702"/>
                  <a:pt x="324" y="18702"/>
                </a:cubicBezTo>
                <a:lnTo>
                  <a:pt x="9097" y="18702"/>
                </a:lnTo>
                <a:lnTo>
                  <a:pt x="9744" y="21600"/>
                </a:lnTo>
                <a:lnTo>
                  <a:pt x="10391" y="18702"/>
                </a:lnTo>
                <a:lnTo>
                  <a:pt x="21276" y="18702"/>
                </a:lnTo>
                <a:cubicBezTo>
                  <a:pt x="21455" y="18702"/>
                  <a:pt x="21600" y="18465"/>
                  <a:pt x="21600" y="18173"/>
                </a:cubicBezTo>
                <a:lnTo>
                  <a:pt x="21600" y="529"/>
                </a:lnTo>
                <a:cubicBezTo>
                  <a:pt x="21600" y="237"/>
                  <a:pt x="21455" y="0"/>
                  <a:pt x="21276" y="0"/>
                </a:cubicBezTo>
                <a:lnTo>
                  <a:pt x="324"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Modell 2 zeigt, dass es Konfundierung gibt. </a:t>
            </a:r>
            <a:br/>
            <a:r>
              <a:t>Dein Modell ist falsch, Don.</a:t>
            </a:r>
          </a:p>
        </p:txBody>
      </p:sp>
      <p:sp>
        <p:nvSpPr>
          <p:cNvPr id="457" name="Don"/>
          <p:cNvSpPr txBox="1"/>
          <p:nvPr/>
        </p:nvSpPr>
        <p:spPr>
          <a:xfrm>
            <a:off x="4195763" y="6516562"/>
            <a:ext cx="61721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sp>
        <p:nvSpPr>
          <p:cNvPr id="458" name="Angi"/>
          <p:cNvSpPr txBox="1"/>
          <p:nvPr/>
        </p:nvSpPr>
        <p:spPr>
          <a:xfrm>
            <a:off x="9534504" y="7555690"/>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pic>
        <p:nvPicPr>
          <p:cNvPr id="459" name="Bild" descr="Bild"/>
          <p:cNvPicPr>
            <a:picLocks noChangeAspect="1"/>
          </p:cNvPicPr>
          <p:nvPr/>
        </p:nvPicPr>
        <p:blipFill>
          <a:blip r:embed="rId5">
            <a:extLst/>
          </a:blip>
          <a:stretch>
            <a:fillRect/>
          </a:stretch>
        </p:blipFill>
        <p:spPr>
          <a:xfrm>
            <a:off x="407028" y="4891435"/>
            <a:ext cx="5435601" cy="41021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Abgerundetes Rechteck"/>
          <p:cNvSpPr/>
          <p:nvPr/>
        </p:nvSpPr>
        <p:spPr>
          <a:xfrm>
            <a:off x="6519964" y="2895811"/>
            <a:ext cx="5441435" cy="5857554"/>
          </a:xfrm>
          <a:prstGeom prst="roundRect">
            <a:avLst>
              <a:gd name="adj" fmla="val 3070"/>
            </a:avLst>
          </a:prstGeom>
          <a:solidFill>
            <a:srgbClr val="FFD932"/>
          </a:solidFill>
          <a:ln w="12700">
            <a:miter lim="400000"/>
          </a:ln>
        </p:spPr>
        <p:txBody>
          <a:bodyPr lIns="65023" tIns="65023" rIns="65023" bIns="65023" anchor="ctr"/>
          <a:lstStyle/>
          <a:p>
            <a:pPr/>
          </a:p>
        </p:txBody>
      </p:sp>
      <p:sp>
        <p:nvSpPr>
          <p:cNvPr id="46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5" name="Angis Modell ist aber auch nicht richtig"/>
          <p:cNvSpPr txBox="1"/>
          <p:nvPr>
            <p:ph type="body" idx="21"/>
          </p:nvPr>
        </p:nvSpPr>
        <p:spPr>
          <a:prstGeom prst="rect">
            <a:avLst/>
          </a:prstGeom>
        </p:spPr>
        <p:txBody>
          <a:bodyPr/>
          <a:lstStyle/>
          <a:p>
            <a:pPr/>
            <a:r>
              <a:t>Angis Modell ist aber auch nicht richtig</a:t>
            </a:r>
          </a:p>
        </p:txBody>
      </p:sp>
      <p:sp>
        <p:nvSpPr>
          <p:cNvPr id="466" name="Angis Modell (Modell 2)"/>
          <p:cNvSpPr txBox="1"/>
          <p:nvPr/>
        </p:nvSpPr>
        <p:spPr>
          <a:xfrm>
            <a:off x="1073620" y="2443863"/>
            <a:ext cx="301081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Angis Modell (Modell 2)</a:t>
            </a:r>
          </a:p>
        </p:txBody>
      </p:sp>
      <p:sp>
        <p:nvSpPr>
          <p:cNvPr id="467" name="Wolfis model (Modell 3)"/>
          <p:cNvSpPr txBox="1"/>
          <p:nvPr/>
        </p:nvSpPr>
        <p:spPr>
          <a:xfrm>
            <a:off x="7770012" y="2443863"/>
            <a:ext cx="301364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Wolfis model (Modell 3)</a:t>
            </a:r>
          </a:p>
        </p:txBody>
      </p:sp>
      <p:sp>
        <p:nvSpPr>
          <p:cNvPr id="468" name="Wolffs Modell passt am besten auf die Daten."/>
          <p:cNvSpPr txBox="1"/>
          <p:nvPr/>
        </p:nvSpPr>
        <p:spPr>
          <a:xfrm>
            <a:off x="6333123" y="8851132"/>
            <a:ext cx="5615755"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Wolffs Modell passt am besten auf die Daten.</a:t>
            </a:r>
          </a:p>
        </p:txBody>
      </p:sp>
      <p:pic>
        <p:nvPicPr>
          <p:cNvPr id="469" name="Bild" descr="Bild"/>
          <p:cNvPicPr>
            <a:picLocks noChangeAspect="1"/>
          </p:cNvPicPr>
          <p:nvPr/>
        </p:nvPicPr>
        <p:blipFill>
          <a:blip r:embed="rId2">
            <a:extLst/>
          </a:blip>
          <a:stretch>
            <a:fillRect/>
          </a:stretch>
        </p:blipFill>
        <p:spPr>
          <a:xfrm>
            <a:off x="295224" y="3068688"/>
            <a:ext cx="4851401" cy="5511801"/>
          </a:xfrm>
          <a:prstGeom prst="rect">
            <a:avLst/>
          </a:prstGeom>
          <a:ln w="12700">
            <a:miter lim="400000"/>
          </a:ln>
        </p:spPr>
      </p:pic>
      <p:pic>
        <p:nvPicPr>
          <p:cNvPr id="470" name="Bild" descr="Bild"/>
          <p:cNvPicPr>
            <a:picLocks noChangeAspect="1"/>
          </p:cNvPicPr>
          <p:nvPr/>
        </p:nvPicPr>
        <p:blipFill>
          <a:blip r:embed="rId3">
            <a:extLst/>
          </a:blip>
          <a:stretch>
            <a:fillRect/>
          </a:stretch>
        </p:blipFill>
        <p:spPr>
          <a:xfrm>
            <a:off x="6851133" y="3068688"/>
            <a:ext cx="4851401" cy="55118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3" name="Überlegen Sie sich ein Kausalmodell für Dons Problem"/>
          <p:cNvSpPr txBox="1"/>
          <p:nvPr>
            <p:ph type="body" idx="21"/>
          </p:nvPr>
        </p:nvSpPr>
        <p:spPr>
          <a:prstGeom prst="rect">
            <a:avLst/>
          </a:prstGeom>
        </p:spPr>
        <p:txBody>
          <a:bodyPr/>
          <a:lstStyle>
            <a:lvl1pPr marL="125729" marR="125729" indent="125729" defTabSz="1287475">
              <a:defRPr sz="6138"/>
            </a:lvl1pPr>
          </a:lstStyle>
          <a:p>
            <a:pPr/>
            <a:r>
              <a:t>Überlegen Sie sich ein Kausalmodell für Dons Problem</a:t>
            </a:r>
          </a:p>
        </p:txBody>
      </p:sp>
      <p:pic>
        <p:nvPicPr>
          <p:cNvPr id="474" name="013-man-10.png" descr="013-man-10.png"/>
          <p:cNvPicPr>
            <a:picLocks noChangeAspect="1"/>
          </p:cNvPicPr>
          <p:nvPr/>
        </p:nvPicPr>
        <p:blipFill>
          <a:blip r:embed="rId2">
            <a:extLst/>
          </a:blip>
          <a:stretch>
            <a:fillRect/>
          </a:stretch>
        </p:blipFill>
        <p:spPr>
          <a:xfrm>
            <a:off x="4963731" y="4850823"/>
            <a:ext cx="2540001" cy="2540001"/>
          </a:xfrm>
          <a:prstGeom prst="rect">
            <a:avLst/>
          </a:prstGeom>
          <a:ln w="12700">
            <a:miter lim="400000"/>
          </a:ln>
        </p:spPr>
      </p:pic>
      <p:sp>
        <p:nvSpPr>
          <p:cNvPr id="475" name="Schaffst du nie,…"/>
          <p:cNvSpPr/>
          <p:nvPr/>
        </p:nvSpPr>
        <p:spPr>
          <a:xfrm>
            <a:off x="2746705" y="2982631"/>
            <a:ext cx="3596482" cy="2058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298"/>
                  <a:pt x="0" y="666"/>
                </a:cubicBezTo>
                <a:lnTo>
                  <a:pt x="0" y="15291"/>
                </a:lnTo>
                <a:cubicBezTo>
                  <a:pt x="0" y="15659"/>
                  <a:pt x="171" y="15957"/>
                  <a:pt x="381" y="15957"/>
                </a:cubicBezTo>
                <a:lnTo>
                  <a:pt x="17784" y="15957"/>
                </a:lnTo>
                <a:lnTo>
                  <a:pt x="18549" y="21600"/>
                </a:lnTo>
                <a:lnTo>
                  <a:pt x="19312" y="15957"/>
                </a:lnTo>
                <a:lnTo>
                  <a:pt x="21219" y="15957"/>
                </a:lnTo>
                <a:cubicBezTo>
                  <a:pt x="21429" y="15957"/>
                  <a:pt x="21600" y="15659"/>
                  <a:pt x="21600" y="15291"/>
                </a:cubicBezTo>
                <a:lnTo>
                  <a:pt x="21600" y="666"/>
                </a:lnTo>
                <a:cubicBezTo>
                  <a:pt x="21600" y="298"/>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Schaffst du nie, </a:t>
            </a:r>
          </a:p>
          <a:p>
            <a:pPr/>
            <a:r>
              <a:t>du bist gefeuert!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Jedes Kausalmodell impliziert (Un)Abhängigkeiten"/>
          <p:cNvSpPr txBox="1"/>
          <p:nvPr>
            <p:ph type="body" idx="21"/>
          </p:nvPr>
        </p:nvSpPr>
        <p:spPr>
          <a:prstGeom prst="rect">
            <a:avLst/>
          </a:prstGeom>
        </p:spPr>
        <p:txBody>
          <a:bodyPr/>
          <a:lstStyle/>
          <a:p>
            <a:pPr/>
            <a:r>
              <a:t>Jedes Kausalmodell impliziert (Un)Abhängigkeiten</a:t>
            </a:r>
          </a:p>
        </p:txBody>
      </p:sp>
      <p:sp>
        <p:nvSpPr>
          <p:cNvPr id="479" name="U"/>
          <p:cNvSpPr/>
          <p:nvPr/>
        </p:nvSpPr>
        <p:spPr>
          <a:xfrm>
            <a:off x="3737914" y="2373808"/>
            <a:ext cx="952925" cy="524522"/>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U</a:t>
            </a:r>
          </a:p>
        </p:txBody>
      </p:sp>
      <p:sp>
        <p:nvSpPr>
          <p:cNvPr id="480" name="Z"/>
          <p:cNvSpPr/>
          <p:nvPr/>
        </p:nvSpPr>
        <p:spPr>
          <a:xfrm>
            <a:off x="1865000" y="2869386"/>
            <a:ext cx="952925"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a:t>
            </a:r>
          </a:p>
        </p:txBody>
      </p:sp>
      <p:sp>
        <p:nvSpPr>
          <p:cNvPr id="481" name="P"/>
          <p:cNvSpPr/>
          <p:nvPr/>
        </p:nvSpPr>
        <p:spPr>
          <a:xfrm>
            <a:off x="3737914" y="3407523"/>
            <a:ext cx="952925" cy="524522"/>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P</a:t>
            </a:r>
          </a:p>
        </p:txBody>
      </p:sp>
      <p:sp>
        <p:nvSpPr>
          <p:cNvPr id="482" name="Linie"/>
          <p:cNvSpPr/>
          <p:nvPr/>
        </p:nvSpPr>
        <p:spPr>
          <a:xfrm>
            <a:off x="2832445" y="3182618"/>
            <a:ext cx="893723" cy="530505"/>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483" name="Linie"/>
          <p:cNvSpPr/>
          <p:nvPr/>
        </p:nvSpPr>
        <p:spPr>
          <a:xfrm>
            <a:off x="4247120" y="2904906"/>
            <a:ext cx="1" cy="496041"/>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484" name="M1"/>
          <p:cNvSpPr/>
          <p:nvPr/>
        </p:nvSpPr>
        <p:spPr>
          <a:xfrm>
            <a:off x="613067" y="2777619"/>
            <a:ext cx="712694" cy="71581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FFFFFF"/>
                </a:solidFill>
                <a:latin typeface="Arial"/>
                <a:ea typeface="Arial"/>
                <a:cs typeface="Arial"/>
                <a:sym typeface="Arial"/>
              </a:defRPr>
            </a:lvl1pPr>
          </a:lstStyle>
          <a:p>
            <a:pPr/>
            <a:r>
              <a:t>M1</a:t>
            </a:r>
          </a:p>
        </p:txBody>
      </p:sp>
      <p:sp>
        <p:nvSpPr>
          <p:cNvPr id="485" name="Gleichung"/>
          <p:cNvSpPr txBox="1"/>
          <p:nvPr/>
        </p:nvSpPr>
        <p:spPr>
          <a:xfrm>
            <a:off x="5901445" y="2743510"/>
            <a:ext cx="2901470" cy="716789"/>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8300" i="1">
                      <a:solidFill>
                        <a:srgbClr val="000000"/>
                      </a:solidFill>
                      <a:latin typeface="Cambria Math" panose="02040503050406030204" pitchFamily="18" charset="0"/>
                    </a:rPr>
                    <m:t>Z</m:t>
                  </m:r>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U</m:t>
                  </m:r>
                </m:oMath>
              </m:oMathPara>
            </a14:m>
            <a:endParaRPr sz="8300"/>
          </a:p>
        </p:txBody>
      </p:sp>
      <p:sp>
        <p:nvSpPr>
          <p:cNvPr id="486" name="F"/>
          <p:cNvSpPr/>
          <p:nvPr/>
        </p:nvSpPr>
        <p:spPr>
          <a:xfrm>
            <a:off x="3751082" y="7517194"/>
            <a:ext cx="952924"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F</a:t>
            </a:r>
          </a:p>
        </p:txBody>
      </p:sp>
      <p:sp>
        <p:nvSpPr>
          <p:cNvPr id="487" name="Z"/>
          <p:cNvSpPr/>
          <p:nvPr/>
        </p:nvSpPr>
        <p:spPr>
          <a:xfrm>
            <a:off x="1878168" y="8012773"/>
            <a:ext cx="952924"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a:t>
            </a:r>
          </a:p>
        </p:txBody>
      </p:sp>
      <p:sp>
        <p:nvSpPr>
          <p:cNvPr id="488" name="P"/>
          <p:cNvSpPr/>
          <p:nvPr/>
        </p:nvSpPr>
        <p:spPr>
          <a:xfrm>
            <a:off x="3751082" y="8550909"/>
            <a:ext cx="952924"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P</a:t>
            </a:r>
          </a:p>
        </p:txBody>
      </p:sp>
      <p:sp>
        <p:nvSpPr>
          <p:cNvPr id="489" name="Linie"/>
          <p:cNvSpPr/>
          <p:nvPr/>
        </p:nvSpPr>
        <p:spPr>
          <a:xfrm>
            <a:off x="4260288" y="8048293"/>
            <a:ext cx="1" cy="496042"/>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490" name="M3"/>
          <p:cNvSpPr/>
          <p:nvPr/>
        </p:nvSpPr>
        <p:spPr>
          <a:xfrm>
            <a:off x="613067" y="7921005"/>
            <a:ext cx="712694" cy="7158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FFFFFF"/>
                </a:solidFill>
                <a:latin typeface="Arial"/>
                <a:ea typeface="Arial"/>
                <a:cs typeface="Arial"/>
                <a:sym typeface="Arial"/>
              </a:defRPr>
            </a:lvl1pPr>
          </a:lstStyle>
          <a:p>
            <a:pPr/>
            <a:r>
              <a:t>M3</a:t>
            </a:r>
          </a:p>
        </p:txBody>
      </p:sp>
      <p:cxnSp>
        <p:nvCxnSpPr>
          <p:cNvPr id="491" name="Verbindungslinie"/>
          <p:cNvCxnSpPr>
            <a:stCxn id="486" idx="0"/>
            <a:endCxn id="487" idx="0"/>
          </p:cNvCxnSpPr>
          <p:nvPr/>
        </p:nvCxnSpPr>
        <p:spPr>
          <a:xfrm flipH="1">
            <a:off x="2354630" y="7779455"/>
            <a:ext cx="1872914" cy="495580"/>
          </a:xfrm>
          <a:prstGeom prst="straightConnector1">
            <a:avLst/>
          </a:prstGeom>
          <a:ln w="25400">
            <a:solidFill>
              <a:srgbClr val="929292"/>
            </a:solidFill>
            <a:miter lim="400000"/>
            <a:headEnd type="triangle"/>
          </a:ln>
          <a:effectLst>
            <a:outerShdw sx="100000" sy="100000" kx="0" ky="0" algn="b" rotWithShape="0" blurRad="50800" dist="25400" dir="5400000">
              <a:srgbClr val="000000">
                <a:alpha val="38000"/>
              </a:srgbClr>
            </a:outerShdw>
          </a:effectLst>
        </p:spPr>
      </p:cxnSp>
      <p:cxnSp>
        <p:nvCxnSpPr>
          <p:cNvPr id="492" name="Verbindungslinie"/>
          <p:cNvCxnSpPr>
            <a:stCxn id="488" idx="0"/>
            <a:endCxn id="487" idx="0"/>
          </p:cNvCxnSpPr>
          <p:nvPr/>
        </p:nvCxnSpPr>
        <p:spPr>
          <a:xfrm flipH="1" flipV="1">
            <a:off x="2354630" y="8275034"/>
            <a:ext cx="1872914" cy="538137"/>
          </a:xfrm>
          <a:prstGeom prst="straightConnector1">
            <a:avLst/>
          </a:prstGeom>
          <a:ln w="25400">
            <a:solidFill>
              <a:srgbClr val="929292"/>
            </a:solidFill>
            <a:miter lim="400000"/>
            <a:headEnd type="triangle"/>
          </a:ln>
          <a:effectLst>
            <a:outerShdw sx="100000" sy="100000" kx="0" ky="0" algn="b" rotWithShape="0" blurRad="50800" dist="25400" dir="5400000">
              <a:srgbClr val="000000">
                <a:alpha val="38000"/>
              </a:srgbClr>
            </a:outerShdw>
          </a:effectLst>
        </p:spPr>
      </p:cxnSp>
      <p:sp>
        <p:nvSpPr>
          <p:cNvPr id="493" name="Gleichung"/>
          <p:cNvSpPr txBox="1"/>
          <p:nvPr/>
        </p:nvSpPr>
        <p:spPr>
          <a:xfrm>
            <a:off x="5784037" y="7296754"/>
            <a:ext cx="2060364" cy="525781"/>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6000" i="1">
                      <a:solidFill>
                        <a:srgbClr val="000000"/>
                      </a:solidFill>
                      <a:latin typeface="Cambria Math" panose="02040503050406030204" pitchFamily="18" charset="0"/>
                    </a:rPr>
                    <m:t>Z</m:t>
                  </m:r>
                  <m:phant>
                    <m:phantPr>
                      <m:ctrlPr>
                        <a:rPr xmlns:a="http://schemas.openxmlformats.org/drawingml/2006/main" sz="6000" i="1">
                          <a:solidFill>
                            <a:srgbClr val="000000"/>
                          </a:solidFill>
                          <a:latin typeface="Cambria Math" panose="02040503050406030204" pitchFamily="18" charset="0"/>
                        </a:rPr>
                      </m:ctrlPr>
                      <m:zeroWid m:val="on"/>
                    </m:phantPr>
                    <m:e>
                      <m:r>
                        <a:rPr xmlns:a="http://schemas.openxmlformats.org/drawingml/2006/main" sz="6000" i="1">
                          <a:solidFill>
                            <a:srgbClr val="000000"/>
                          </a:solidFill>
                          <a:latin typeface="Cambria Math" panose="02040503050406030204" pitchFamily="18" charset="0"/>
                        </a:rPr>
                        <m:t>/</m:t>
                      </m:r>
                    </m:e>
                  </m:phant>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P</m:t>
                  </m:r>
                </m:oMath>
              </m:oMathPara>
            </a14:m>
            <a:endParaRPr sz="6000"/>
          </a:p>
        </p:txBody>
      </p:sp>
      <p:sp>
        <p:nvSpPr>
          <p:cNvPr id="494" name="Gleichung"/>
          <p:cNvSpPr txBox="1"/>
          <p:nvPr/>
        </p:nvSpPr>
        <p:spPr>
          <a:xfrm>
            <a:off x="5836578" y="8770092"/>
            <a:ext cx="1955282" cy="467133"/>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5300" i="1">
                      <a:solidFill>
                        <a:srgbClr val="000000"/>
                      </a:solidFill>
                      <a:latin typeface="Cambria Math" panose="02040503050406030204" pitchFamily="18" charset="0"/>
                    </a:rPr>
                    <m:t>W</m:t>
                  </m:r>
                  <m:phant>
                    <m:phantPr>
                      <m:ctrlPr>
                        <a:rPr xmlns:a="http://schemas.openxmlformats.org/drawingml/2006/main" sz="5300" i="1">
                          <a:solidFill>
                            <a:srgbClr val="000000"/>
                          </a:solidFill>
                          <a:latin typeface="Cambria Math" panose="02040503050406030204" pitchFamily="18" charset="0"/>
                        </a:rPr>
                      </m:ctrlPr>
                      <m:zeroWid m:val="on"/>
                    </m:phantPr>
                    <m:e>
                      <m:r>
                        <a:rPr xmlns:a="http://schemas.openxmlformats.org/drawingml/2006/main" sz="5300" i="1">
                          <a:solidFill>
                            <a:srgbClr val="000000"/>
                          </a:solidFill>
                          <a:latin typeface="Cambria Math" panose="02040503050406030204" pitchFamily="18" charset="0"/>
                        </a:rPr>
                        <m:t>/</m:t>
                      </m:r>
                    </m:e>
                  </m:phant>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Z</m:t>
                  </m:r>
                </m:oMath>
              </m:oMathPara>
            </a14:m>
            <a:endParaRPr sz="5300"/>
          </a:p>
        </p:txBody>
      </p:sp>
      <p:sp>
        <p:nvSpPr>
          <p:cNvPr id="495" name="Gleichung"/>
          <p:cNvSpPr txBox="1"/>
          <p:nvPr/>
        </p:nvSpPr>
        <p:spPr>
          <a:xfrm>
            <a:off x="5836915" y="8062748"/>
            <a:ext cx="1954609" cy="467132"/>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5300" i="1">
                      <a:solidFill>
                        <a:srgbClr val="000000"/>
                      </a:solidFill>
                      <a:latin typeface="Cambria Math" panose="02040503050406030204" pitchFamily="18" charset="0"/>
                    </a:rPr>
                    <m:t>W</m:t>
                  </m:r>
                  <m:phant>
                    <m:phantPr>
                      <m:ctrlPr>
                        <a:rPr xmlns:a="http://schemas.openxmlformats.org/drawingml/2006/main" sz="5300" i="1">
                          <a:solidFill>
                            <a:srgbClr val="000000"/>
                          </a:solidFill>
                          <a:latin typeface="Cambria Math" panose="02040503050406030204" pitchFamily="18" charset="0"/>
                        </a:rPr>
                      </m:ctrlPr>
                      <m:zeroWid m:val="on"/>
                    </m:phantPr>
                    <m:e>
                      <m:r>
                        <a:rPr xmlns:a="http://schemas.openxmlformats.org/drawingml/2006/main" sz="5300" i="1">
                          <a:solidFill>
                            <a:srgbClr val="000000"/>
                          </a:solidFill>
                          <a:latin typeface="Cambria Math" panose="02040503050406030204" pitchFamily="18" charset="0"/>
                        </a:rPr>
                        <m:t>/</m:t>
                      </m:r>
                    </m:e>
                  </m:phant>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oMath>
              </m:oMathPara>
            </a14:m>
            <a:endParaRPr sz="5300"/>
          </a:p>
        </p:txBody>
      </p:sp>
      <p:sp>
        <p:nvSpPr>
          <p:cNvPr id="496" name="F"/>
          <p:cNvSpPr/>
          <p:nvPr/>
        </p:nvSpPr>
        <p:spPr>
          <a:xfrm>
            <a:off x="3743859" y="4945501"/>
            <a:ext cx="952924"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F</a:t>
            </a:r>
          </a:p>
        </p:txBody>
      </p:sp>
      <p:sp>
        <p:nvSpPr>
          <p:cNvPr id="497" name="Z"/>
          <p:cNvSpPr/>
          <p:nvPr/>
        </p:nvSpPr>
        <p:spPr>
          <a:xfrm>
            <a:off x="1870945" y="5441079"/>
            <a:ext cx="952924" cy="524523"/>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a:t>
            </a:r>
          </a:p>
        </p:txBody>
      </p:sp>
      <p:sp>
        <p:nvSpPr>
          <p:cNvPr id="498" name="P"/>
          <p:cNvSpPr/>
          <p:nvPr/>
        </p:nvSpPr>
        <p:spPr>
          <a:xfrm>
            <a:off x="3743859" y="5979216"/>
            <a:ext cx="952924" cy="524522"/>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P</a:t>
            </a:r>
          </a:p>
        </p:txBody>
      </p:sp>
      <p:sp>
        <p:nvSpPr>
          <p:cNvPr id="499" name="Linie"/>
          <p:cNvSpPr/>
          <p:nvPr/>
        </p:nvSpPr>
        <p:spPr>
          <a:xfrm>
            <a:off x="4253065" y="5476599"/>
            <a:ext cx="1" cy="496042"/>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500" name="M2"/>
          <p:cNvSpPr/>
          <p:nvPr/>
        </p:nvSpPr>
        <p:spPr>
          <a:xfrm>
            <a:off x="613067" y="5349312"/>
            <a:ext cx="712694" cy="7158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FFFFFF"/>
                </a:solidFill>
                <a:latin typeface="Arial"/>
                <a:ea typeface="Arial"/>
                <a:cs typeface="Arial"/>
                <a:sym typeface="Arial"/>
              </a:defRPr>
            </a:lvl1pPr>
          </a:lstStyle>
          <a:p>
            <a:pPr/>
            <a:r>
              <a:t>M2</a:t>
            </a:r>
          </a:p>
        </p:txBody>
      </p:sp>
      <p:sp>
        <p:nvSpPr>
          <p:cNvPr id="501" name="Gleichung"/>
          <p:cNvSpPr txBox="1"/>
          <p:nvPr/>
        </p:nvSpPr>
        <p:spPr>
          <a:xfrm>
            <a:off x="5663617" y="5240063"/>
            <a:ext cx="4265709" cy="926555"/>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8300" i="1">
                      <a:solidFill>
                        <a:srgbClr val="000000"/>
                      </a:solidFill>
                      <a:latin typeface="Cambria Math" panose="02040503050406030204" pitchFamily="18" charset="0"/>
                    </a:rPr>
                    <m:t>Z</m:t>
                  </m:r>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P</m:t>
                  </m:r>
                  <m:r>
                    <a:rPr xmlns:a="http://schemas.openxmlformats.org/drawingml/2006/main" sz="8300" i="1">
                      <a:solidFill>
                        <a:srgbClr val="000000"/>
                      </a:solidFill>
                      <a:latin typeface="Cambria Math" panose="02040503050406030204" pitchFamily="18" charset="0"/>
                    </a:rPr>
                    <m:t>|</m:t>
                  </m:r>
                  <m:r>
                    <a:rPr xmlns:a="http://schemas.openxmlformats.org/drawingml/2006/main" sz="8300" i="1">
                      <a:solidFill>
                        <a:srgbClr val="000000"/>
                      </a:solidFill>
                      <a:latin typeface="Cambria Math" panose="02040503050406030204" pitchFamily="18" charset="0"/>
                    </a:rPr>
                    <m:t>W</m:t>
                  </m:r>
                </m:oMath>
              </m:oMathPara>
            </a14:m>
            <a:endParaRPr sz="8300"/>
          </a:p>
        </p:txBody>
      </p:sp>
      <p:cxnSp>
        <p:nvCxnSpPr>
          <p:cNvPr id="502" name="Verbindungslinie"/>
          <p:cNvCxnSpPr>
            <a:stCxn id="497" idx="0"/>
            <a:endCxn id="496" idx="0"/>
          </p:cNvCxnSpPr>
          <p:nvPr/>
        </p:nvCxnSpPr>
        <p:spPr>
          <a:xfrm flipV="1">
            <a:off x="2347407" y="5207762"/>
            <a:ext cx="1872914" cy="495579"/>
          </a:xfrm>
          <a:prstGeom prst="straightConnector1">
            <a:avLst/>
          </a:prstGeom>
          <a:ln w="25400">
            <a:solidFill>
              <a:srgbClr val="5E5E5E"/>
            </a:solidFill>
            <a:miter lim="400000"/>
            <a:headEnd type="triangle"/>
          </a:ln>
          <a:effectLst>
            <a:outerShdw sx="100000" sy="100000" kx="0" ky="0" algn="b" rotWithShape="0" blurRad="50800" dist="25400" dir="5400000">
              <a:srgbClr val="000000">
                <a:alpha val="38000"/>
              </a:srgbClr>
            </a:outerShdw>
          </a:effectLst>
        </p:spPr>
      </p:cxn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5" name="Zeichnen Sie Ihr Kausalmodell bei dagitty"/>
          <p:cNvSpPr txBox="1"/>
          <p:nvPr>
            <p:ph type="body" idx="21"/>
          </p:nvPr>
        </p:nvSpPr>
        <p:spPr>
          <a:prstGeom prst="rect">
            <a:avLst/>
          </a:prstGeom>
        </p:spPr>
        <p:txBody>
          <a:bodyPr/>
          <a:lstStyle/>
          <a:p>
            <a:pPr/>
            <a:r>
              <a:t>Zeichnen Sie Ihr Kausalmodell bei </a:t>
            </a:r>
            <a:r>
              <a:rPr u="sng">
                <a:solidFill>
                  <a:srgbClr val="0070C0"/>
                </a:solidFill>
                <a:uFill>
                  <a:solidFill>
                    <a:srgbClr val="0070C0"/>
                  </a:solidFill>
                </a:uFill>
                <a:hlinkClick r:id="rId2" invalidUrl="" action="" tgtFrame="" tooltip="" history="1" highlightClick="0" endSnd="0"/>
              </a:rPr>
              <a:t>dagitty</a:t>
            </a:r>
          </a:p>
        </p:txBody>
      </p:sp>
      <p:pic>
        <p:nvPicPr>
          <p:cNvPr id="506" name="013-man-10.png" descr="013-man-10.png"/>
          <p:cNvPicPr>
            <a:picLocks noChangeAspect="1"/>
          </p:cNvPicPr>
          <p:nvPr/>
        </p:nvPicPr>
        <p:blipFill>
          <a:blip r:embed="rId3">
            <a:extLst/>
          </a:blip>
          <a:stretch>
            <a:fillRect/>
          </a:stretch>
        </p:blipFill>
        <p:spPr>
          <a:xfrm>
            <a:off x="4963731" y="4850823"/>
            <a:ext cx="2540001" cy="2540001"/>
          </a:xfrm>
          <a:prstGeom prst="rect">
            <a:avLst/>
          </a:prstGeom>
          <a:ln w="12700">
            <a:miter lim="400000"/>
          </a:ln>
        </p:spPr>
      </p:pic>
      <p:sp>
        <p:nvSpPr>
          <p:cNvPr id="507" name="Schaffst du nie,…"/>
          <p:cNvSpPr/>
          <p:nvPr/>
        </p:nvSpPr>
        <p:spPr>
          <a:xfrm>
            <a:off x="2746705" y="2982631"/>
            <a:ext cx="3596482" cy="2058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298"/>
                  <a:pt x="0" y="666"/>
                </a:cubicBezTo>
                <a:lnTo>
                  <a:pt x="0" y="15291"/>
                </a:lnTo>
                <a:cubicBezTo>
                  <a:pt x="0" y="15659"/>
                  <a:pt x="171" y="15957"/>
                  <a:pt x="381" y="15957"/>
                </a:cubicBezTo>
                <a:lnTo>
                  <a:pt x="17784" y="15957"/>
                </a:lnTo>
                <a:lnTo>
                  <a:pt x="18549" y="21600"/>
                </a:lnTo>
                <a:lnTo>
                  <a:pt x="19312" y="15957"/>
                </a:lnTo>
                <a:lnTo>
                  <a:pt x="21219" y="15957"/>
                </a:lnTo>
                <a:cubicBezTo>
                  <a:pt x="21429" y="15957"/>
                  <a:pt x="21600" y="15659"/>
                  <a:pt x="21600" y="15291"/>
                </a:cubicBezTo>
                <a:lnTo>
                  <a:pt x="21600" y="666"/>
                </a:lnTo>
                <a:cubicBezTo>
                  <a:pt x="21600" y="298"/>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Schaffst du nie, </a:t>
            </a:r>
          </a:p>
          <a:p>
            <a:pPr/>
            <a:r>
              <a:t>du bist gefeuert!</a:t>
            </a:r>
          </a:p>
        </p:txBody>
      </p:sp>
      <p:pic>
        <p:nvPicPr>
          <p:cNvPr id="508" name="Bild" descr="Bild"/>
          <p:cNvPicPr>
            <a:picLocks noChangeAspect="1"/>
          </p:cNvPicPr>
          <p:nvPr/>
        </p:nvPicPr>
        <p:blipFill>
          <a:blip r:embed="rId4">
            <a:extLst/>
          </a:blip>
          <a:stretch>
            <a:fillRect/>
          </a:stretch>
        </p:blipFill>
        <p:spPr>
          <a:xfrm>
            <a:off x="8775706" y="2192236"/>
            <a:ext cx="4008331" cy="4008330"/>
          </a:xfrm>
          <a:prstGeom prst="rect">
            <a:avLst/>
          </a:prstGeom>
          <a:ln w="12700">
            <a:miter lim="400000"/>
          </a:ln>
        </p:spPr>
      </p:pic>
      <p:sp>
        <p:nvSpPr>
          <p:cNvPr id="509" name="http://dagitty.net/dags.html#"/>
          <p:cNvSpPr txBox="1"/>
          <p:nvPr/>
        </p:nvSpPr>
        <p:spPr>
          <a:xfrm>
            <a:off x="9690141" y="5954199"/>
            <a:ext cx="2179462" cy="333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400" u="sng">
                <a:solidFill>
                  <a:schemeClr val="accent5">
                    <a:hueOff val="-326855"/>
                    <a:satOff val="32847"/>
                    <a:lumOff val="-6386"/>
                  </a:schemeClr>
                </a:solidFill>
                <a:uFill>
                  <a:solidFill>
                    <a:srgbClr val="00998A"/>
                  </a:solidFill>
                </a:uFill>
                <a:hlinkClick r:id="rId5" invalidUrl="" action="" tgtFrame="" tooltip="" history="1" highlightClick="0" endSnd="0"/>
              </a:defRPr>
            </a:lvl1pPr>
          </a:lstStyle>
          <a:p>
            <a:pPr>
              <a:defRPr u="none">
                <a:solidFill>
                  <a:srgbClr val="000000"/>
                </a:solidFill>
                <a:uFillTx/>
              </a:defRPr>
            </a:pPr>
            <a:r>
              <a:rPr u="sng">
                <a:solidFill>
                  <a:schemeClr val="accent5">
                    <a:hueOff val="-326855"/>
                    <a:satOff val="32847"/>
                    <a:lumOff val="-6386"/>
                  </a:schemeClr>
                </a:solidFill>
                <a:uFill>
                  <a:solidFill>
                    <a:srgbClr val="00998A"/>
                  </a:solidFill>
                </a:uFill>
                <a:hlinkClick r:id="rId6" invalidUrl="" action="" tgtFrame="" tooltip="" history="1" highlightClick="0" endSnd="0"/>
              </a:rPr>
              <a:t>http://dagitty.net/dags.html#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1" name="Kausalmodell zur Studie A"/>
          <p:cNvSpPr txBox="1"/>
          <p:nvPr>
            <p:ph type="body" idx="21"/>
          </p:nvPr>
        </p:nvSpPr>
        <p:spPr>
          <a:prstGeom prst="rect">
            <a:avLst/>
          </a:prstGeom>
        </p:spPr>
        <p:txBody>
          <a:bodyPr/>
          <a:lstStyle/>
          <a:p>
            <a:pPr/>
            <a:r>
              <a:t>Kausalmodell zur Studie A</a:t>
            </a:r>
          </a:p>
        </p:txBody>
      </p:sp>
      <p:pic>
        <p:nvPicPr>
          <p:cNvPr id="152" name="Bild" descr="Bild"/>
          <p:cNvPicPr>
            <a:picLocks noChangeAspect="1"/>
          </p:cNvPicPr>
          <p:nvPr/>
        </p:nvPicPr>
        <p:blipFill>
          <a:blip r:embed="rId2">
            <a:extLst/>
          </a:blip>
          <a:stretch>
            <a:fillRect/>
          </a:stretch>
        </p:blipFill>
        <p:spPr>
          <a:xfrm>
            <a:off x="2126360" y="1813776"/>
            <a:ext cx="9396616" cy="711513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51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2" name="Zeit zum Üben"/>
          <p:cNvSpPr txBox="1"/>
          <p:nvPr/>
        </p:nvSpPr>
        <p:spPr>
          <a:xfrm>
            <a:off x="6179489" y="4740576"/>
            <a:ext cx="5877592" cy="1323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8000">
                <a:solidFill>
                  <a:schemeClr val="accent5">
                    <a:hueOff val="-326855"/>
                    <a:satOff val="32847"/>
                    <a:lumOff val="-6386"/>
                  </a:schemeClr>
                </a:solidFill>
              </a:defRPr>
            </a:lvl1pPr>
          </a:lstStyle>
          <a:p>
            <a:pPr/>
            <a:r>
              <a:t>Zeit zum Üben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5" name="DAGs sind eine bestimmte Art von Kausaldiagrammen"/>
          <p:cNvSpPr txBox="1"/>
          <p:nvPr>
            <p:ph type="body" idx="21"/>
          </p:nvPr>
        </p:nvSpPr>
        <p:spPr>
          <a:prstGeom prst="rect">
            <a:avLst/>
          </a:prstGeom>
        </p:spPr>
        <p:txBody>
          <a:bodyPr/>
          <a:lstStyle>
            <a:lvl1pPr marL="124460" marR="124460" indent="124460" defTabSz="1274470">
              <a:defRPr sz="6076"/>
            </a:lvl1pPr>
          </a:lstStyle>
          <a:p>
            <a:pPr/>
            <a:r>
              <a:t>DAGs sind eine bestimmte Art von Kausaldiagrammen</a:t>
            </a:r>
          </a:p>
        </p:txBody>
      </p:sp>
      <p:grpSp>
        <p:nvGrpSpPr>
          <p:cNvPr id="522" name="Gruppieren"/>
          <p:cNvGrpSpPr/>
          <p:nvPr/>
        </p:nvGrpSpPr>
        <p:grpSpPr>
          <a:xfrm>
            <a:off x="3680927" y="3278643"/>
            <a:ext cx="5156340" cy="2843333"/>
            <a:chOff x="0" y="0"/>
            <a:chExt cx="5156338" cy="2843332"/>
          </a:xfrm>
        </p:grpSpPr>
        <p:sp>
          <p:nvSpPr>
            <p:cNvPr id="516" name="Anz. Zimmer"/>
            <p:cNvSpPr/>
            <p:nvPr/>
          </p:nvSpPr>
          <p:spPr>
            <a:xfrm>
              <a:off x="3417528" y="0"/>
              <a:ext cx="1738811" cy="95710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Anz. Zimmer</a:t>
              </a:r>
            </a:p>
          </p:txBody>
        </p:sp>
        <p:sp>
          <p:nvSpPr>
            <p:cNvPr id="517" name="Wohnfläche"/>
            <p:cNvSpPr/>
            <p:nvPr/>
          </p:nvSpPr>
          <p:spPr>
            <a:xfrm>
              <a:off x="0" y="904287"/>
              <a:ext cx="1738811" cy="957102"/>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Wohnfläche</a:t>
              </a:r>
            </a:p>
          </p:txBody>
        </p:sp>
        <p:sp>
          <p:nvSpPr>
            <p:cNvPr id="518" name="Hauspreis"/>
            <p:cNvSpPr/>
            <p:nvPr/>
          </p:nvSpPr>
          <p:spPr>
            <a:xfrm>
              <a:off x="3417528" y="1886231"/>
              <a:ext cx="1738811" cy="957102"/>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Hauspreis</a:t>
              </a:r>
            </a:p>
          </p:txBody>
        </p:sp>
        <p:sp>
          <p:nvSpPr>
            <p:cNvPr id="519" name="Linie"/>
            <p:cNvSpPr/>
            <p:nvPr/>
          </p:nvSpPr>
          <p:spPr>
            <a:xfrm>
              <a:off x="1765307" y="1475844"/>
              <a:ext cx="1630786" cy="968018"/>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520" name="Linie"/>
            <p:cNvSpPr/>
            <p:nvPr/>
          </p:nvSpPr>
          <p:spPr>
            <a:xfrm flipV="1">
              <a:off x="1764399" y="451510"/>
              <a:ext cx="1632589" cy="967940"/>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521" name="Linie"/>
            <p:cNvSpPr/>
            <p:nvPr/>
          </p:nvSpPr>
          <p:spPr>
            <a:xfrm>
              <a:off x="4346681" y="969100"/>
              <a:ext cx="1" cy="905132"/>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Von Störchen und Babies"/>
          <p:cNvSpPr txBox="1"/>
          <p:nvPr>
            <p:ph type="body" idx="21"/>
          </p:nvPr>
        </p:nvSpPr>
        <p:spPr>
          <a:prstGeom prst="rect">
            <a:avLst/>
          </a:prstGeom>
        </p:spPr>
        <p:txBody>
          <a:bodyPr/>
          <a:lstStyle/>
          <a:p>
            <a:pPr/>
            <a:r>
              <a:t>Von Störchen und Babies</a:t>
            </a:r>
          </a:p>
        </p:txBody>
      </p:sp>
      <p:sp>
        <p:nvSpPr>
          <p:cNvPr id="528" name="Kreis"/>
          <p:cNvSpPr/>
          <p:nvPr/>
        </p:nvSpPr>
        <p:spPr>
          <a:xfrm>
            <a:off x="8030878" y="5118084"/>
            <a:ext cx="1667979" cy="1667979"/>
          </a:xfrm>
          <a:prstGeom prst="ellipse">
            <a:avLst/>
          </a:prstGeom>
          <a:solidFill>
            <a:srgbClr val="D5D5D5"/>
          </a:solidFill>
          <a:ln w="12700">
            <a:miter lim="400000"/>
          </a:ln>
        </p:spPr>
        <p:txBody>
          <a:bodyPr lIns="65023" tIns="65023" rIns="65023" bIns="65023" anchor="ctr"/>
          <a:lstStyle/>
          <a:p>
            <a:pPr/>
          </a:p>
        </p:txBody>
      </p:sp>
      <p:sp>
        <p:nvSpPr>
          <p:cNvPr id="529" name="Kreis"/>
          <p:cNvSpPr/>
          <p:nvPr/>
        </p:nvSpPr>
        <p:spPr>
          <a:xfrm>
            <a:off x="9288405" y="4000782"/>
            <a:ext cx="1667979" cy="1667979"/>
          </a:xfrm>
          <a:prstGeom prst="ellipse">
            <a:avLst/>
          </a:prstGeom>
          <a:solidFill>
            <a:srgbClr val="D5D5D5"/>
          </a:solidFill>
          <a:ln w="12700">
            <a:miter lim="400000"/>
          </a:ln>
        </p:spPr>
        <p:txBody>
          <a:bodyPr lIns="65023" tIns="65023" rIns="65023" bIns="65023" anchor="ctr"/>
          <a:lstStyle/>
          <a:p>
            <a:pPr/>
          </a:p>
        </p:txBody>
      </p:sp>
      <p:grpSp>
        <p:nvGrpSpPr>
          <p:cNvPr id="532" name="Gruppieren"/>
          <p:cNvGrpSpPr/>
          <p:nvPr/>
        </p:nvGrpSpPr>
        <p:grpSpPr>
          <a:xfrm>
            <a:off x="981646" y="3465928"/>
            <a:ext cx="3798894" cy="3895483"/>
            <a:chOff x="0" y="0"/>
            <a:chExt cx="3798893" cy="3895481"/>
          </a:xfrm>
        </p:grpSpPr>
        <p:sp>
          <p:nvSpPr>
            <p:cNvPr id="530" name="Linie"/>
            <p:cNvSpPr/>
            <p:nvPr/>
          </p:nvSpPr>
          <p:spPr>
            <a:xfrm flipV="1">
              <a:off x="6327" y="0"/>
              <a:ext cx="1" cy="3889109"/>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531" name="Linie"/>
            <p:cNvSpPr/>
            <p:nvPr/>
          </p:nvSpPr>
          <p:spPr>
            <a:xfrm>
              <a:off x="0" y="3895481"/>
              <a:ext cx="379889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grpSp>
      <p:grpSp>
        <p:nvGrpSpPr>
          <p:cNvPr id="535" name="Gruppieren"/>
          <p:cNvGrpSpPr/>
          <p:nvPr/>
        </p:nvGrpSpPr>
        <p:grpSpPr>
          <a:xfrm>
            <a:off x="7549896" y="3465928"/>
            <a:ext cx="3798895" cy="3895483"/>
            <a:chOff x="0" y="0"/>
            <a:chExt cx="3798893" cy="3895481"/>
          </a:xfrm>
        </p:grpSpPr>
        <p:sp>
          <p:nvSpPr>
            <p:cNvPr id="533" name="Linie"/>
            <p:cNvSpPr/>
            <p:nvPr/>
          </p:nvSpPr>
          <p:spPr>
            <a:xfrm flipV="1">
              <a:off x="6327" y="0"/>
              <a:ext cx="1" cy="3889109"/>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534" name="Linie"/>
            <p:cNvSpPr/>
            <p:nvPr/>
          </p:nvSpPr>
          <p:spPr>
            <a:xfrm>
              <a:off x="0" y="3895481"/>
              <a:ext cx="379889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1733930">
                <a:lnSpc>
                  <a:spcPct val="90000"/>
                </a:lnSpc>
                <a:spcBef>
                  <a:spcPts val="3200"/>
                </a:spcBef>
                <a:defRPr sz="3000">
                  <a:solidFill>
                    <a:srgbClr val="5E5E5E"/>
                  </a:solidFill>
                  <a:latin typeface="+mn-lt"/>
                  <a:ea typeface="+mn-ea"/>
                  <a:cs typeface="+mn-cs"/>
                  <a:sym typeface="Helvetica Neue"/>
                </a:defRPr>
              </a:pPr>
            </a:p>
          </p:txBody>
        </p:sp>
      </p:grpSp>
      <p:sp>
        <p:nvSpPr>
          <p:cNvPr id="536" name="Kreis"/>
          <p:cNvSpPr/>
          <p:nvPr/>
        </p:nvSpPr>
        <p:spPr>
          <a:xfrm>
            <a:off x="1683587" y="6412795"/>
            <a:ext cx="297892" cy="297892"/>
          </a:xfrm>
          <a:prstGeom prst="ellipse">
            <a:avLst/>
          </a:prstGeom>
          <a:solidFill>
            <a:srgbClr val="D5D5D5"/>
          </a:solidFill>
          <a:ln w="12700">
            <a:miter lim="400000"/>
          </a:ln>
        </p:spPr>
        <p:txBody>
          <a:bodyPr lIns="65023" tIns="65023" rIns="65023" bIns="65023" anchor="ctr"/>
          <a:lstStyle/>
          <a:p>
            <a:pPr/>
          </a:p>
        </p:txBody>
      </p:sp>
      <p:sp>
        <p:nvSpPr>
          <p:cNvPr id="537" name="Kreis"/>
          <p:cNvSpPr/>
          <p:nvPr/>
        </p:nvSpPr>
        <p:spPr>
          <a:xfrm>
            <a:off x="1942041" y="6627431"/>
            <a:ext cx="297892" cy="297892"/>
          </a:xfrm>
          <a:prstGeom prst="ellipse">
            <a:avLst/>
          </a:prstGeom>
          <a:solidFill>
            <a:srgbClr val="D5D5D5"/>
          </a:solidFill>
          <a:ln w="12700">
            <a:miter lim="400000"/>
          </a:ln>
        </p:spPr>
        <p:txBody>
          <a:bodyPr lIns="65023" tIns="65023" rIns="65023" bIns="65023" anchor="ctr"/>
          <a:lstStyle/>
          <a:p>
            <a:pPr/>
          </a:p>
        </p:txBody>
      </p:sp>
      <p:sp>
        <p:nvSpPr>
          <p:cNvPr id="538" name="Kreis"/>
          <p:cNvSpPr/>
          <p:nvPr/>
        </p:nvSpPr>
        <p:spPr>
          <a:xfrm>
            <a:off x="1683587" y="5800586"/>
            <a:ext cx="297892" cy="297892"/>
          </a:xfrm>
          <a:prstGeom prst="ellipse">
            <a:avLst/>
          </a:prstGeom>
          <a:solidFill>
            <a:srgbClr val="D5D5D5"/>
          </a:solidFill>
          <a:ln w="12700">
            <a:miter lim="400000"/>
          </a:ln>
        </p:spPr>
        <p:txBody>
          <a:bodyPr lIns="65023" tIns="65023" rIns="65023" bIns="65023" anchor="ctr"/>
          <a:lstStyle/>
          <a:p>
            <a:pPr/>
          </a:p>
        </p:txBody>
      </p:sp>
      <p:sp>
        <p:nvSpPr>
          <p:cNvPr id="539" name="Kreis"/>
          <p:cNvSpPr/>
          <p:nvPr/>
        </p:nvSpPr>
        <p:spPr>
          <a:xfrm>
            <a:off x="2264617" y="6006731"/>
            <a:ext cx="297892" cy="297892"/>
          </a:xfrm>
          <a:prstGeom prst="ellipse">
            <a:avLst/>
          </a:prstGeom>
          <a:solidFill>
            <a:srgbClr val="D5D5D5"/>
          </a:solidFill>
          <a:ln w="12700">
            <a:miter lim="400000"/>
          </a:ln>
        </p:spPr>
        <p:txBody>
          <a:bodyPr lIns="65023" tIns="65023" rIns="65023" bIns="65023" anchor="ctr"/>
          <a:lstStyle/>
          <a:p>
            <a:pPr/>
          </a:p>
        </p:txBody>
      </p:sp>
      <p:sp>
        <p:nvSpPr>
          <p:cNvPr id="540" name="Kreis"/>
          <p:cNvSpPr/>
          <p:nvPr/>
        </p:nvSpPr>
        <p:spPr>
          <a:xfrm>
            <a:off x="2264617" y="6412795"/>
            <a:ext cx="297892" cy="297892"/>
          </a:xfrm>
          <a:prstGeom prst="ellipse">
            <a:avLst/>
          </a:prstGeom>
          <a:solidFill>
            <a:srgbClr val="D5D5D5"/>
          </a:solidFill>
          <a:ln w="12700">
            <a:miter lim="400000"/>
          </a:ln>
        </p:spPr>
        <p:txBody>
          <a:bodyPr lIns="65023" tIns="65023" rIns="65023" bIns="65023" anchor="ctr"/>
          <a:lstStyle/>
          <a:p>
            <a:pPr/>
          </a:p>
        </p:txBody>
      </p:sp>
      <p:sp>
        <p:nvSpPr>
          <p:cNvPr id="541" name="Kreis"/>
          <p:cNvSpPr/>
          <p:nvPr/>
        </p:nvSpPr>
        <p:spPr>
          <a:xfrm>
            <a:off x="2906037" y="6006731"/>
            <a:ext cx="297893" cy="297892"/>
          </a:xfrm>
          <a:prstGeom prst="ellipse">
            <a:avLst/>
          </a:prstGeom>
          <a:solidFill>
            <a:srgbClr val="D5D5D5"/>
          </a:solidFill>
          <a:ln w="12700">
            <a:miter lim="400000"/>
          </a:ln>
        </p:spPr>
        <p:txBody>
          <a:bodyPr lIns="65023" tIns="65023" rIns="65023" bIns="65023" anchor="ctr"/>
          <a:lstStyle/>
          <a:p>
            <a:pPr/>
          </a:p>
        </p:txBody>
      </p:sp>
      <p:sp>
        <p:nvSpPr>
          <p:cNvPr id="542" name="Kreis"/>
          <p:cNvSpPr/>
          <p:nvPr/>
        </p:nvSpPr>
        <p:spPr>
          <a:xfrm>
            <a:off x="1942041" y="6106691"/>
            <a:ext cx="297892" cy="297892"/>
          </a:xfrm>
          <a:prstGeom prst="ellipse">
            <a:avLst/>
          </a:prstGeom>
          <a:solidFill>
            <a:srgbClr val="D5D5D5"/>
          </a:solidFill>
          <a:ln w="12700">
            <a:miter lim="400000"/>
          </a:ln>
        </p:spPr>
        <p:txBody>
          <a:bodyPr lIns="65023" tIns="65023" rIns="65023" bIns="65023" anchor="ctr"/>
          <a:lstStyle/>
          <a:p>
            <a:pPr/>
          </a:p>
        </p:txBody>
      </p:sp>
      <p:sp>
        <p:nvSpPr>
          <p:cNvPr id="543" name="Kreis"/>
          <p:cNvSpPr/>
          <p:nvPr/>
        </p:nvSpPr>
        <p:spPr>
          <a:xfrm>
            <a:off x="1331799" y="6106691"/>
            <a:ext cx="297892" cy="297892"/>
          </a:xfrm>
          <a:prstGeom prst="ellipse">
            <a:avLst/>
          </a:prstGeom>
          <a:solidFill>
            <a:srgbClr val="D5D5D5"/>
          </a:solidFill>
          <a:ln w="12700">
            <a:miter lim="400000"/>
          </a:ln>
        </p:spPr>
        <p:txBody>
          <a:bodyPr lIns="65023" tIns="65023" rIns="65023" bIns="65023" anchor="ctr"/>
          <a:lstStyle/>
          <a:p>
            <a:pPr/>
          </a:p>
        </p:txBody>
      </p:sp>
      <p:sp>
        <p:nvSpPr>
          <p:cNvPr id="544" name="Kreis"/>
          <p:cNvSpPr/>
          <p:nvPr/>
        </p:nvSpPr>
        <p:spPr>
          <a:xfrm>
            <a:off x="1942041" y="5327496"/>
            <a:ext cx="297892" cy="297892"/>
          </a:xfrm>
          <a:prstGeom prst="ellipse">
            <a:avLst/>
          </a:prstGeom>
          <a:solidFill>
            <a:srgbClr val="D5D5D5"/>
          </a:solidFill>
          <a:ln w="12700">
            <a:miter lim="400000"/>
          </a:ln>
        </p:spPr>
        <p:txBody>
          <a:bodyPr lIns="65023" tIns="65023" rIns="65023" bIns="65023" anchor="ctr"/>
          <a:lstStyle/>
          <a:p>
            <a:pPr/>
          </a:p>
        </p:txBody>
      </p:sp>
      <p:sp>
        <p:nvSpPr>
          <p:cNvPr id="545" name="Kreis"/>
          <p:cNvSpPr/>
          <p:nvPr/>
        </p:nvSpPr>
        <p:spPr>
          <a:xfrm>
            <a:off x="2445587" y="5517374"/>
            <a:ext cx="297892" cy="297892"/>
          </a:xfrm>
          <a:prstGeom prst="ellipse">
            <a:avLst/>
          </a:prstGeom>
          <a:solidFill>
            <a:srgbClr val="D5D5D5"/>
          </a:solidFill>
          <a:ln w="12700">
            <a:miter lim="400000"/>
          </a:ln>
        </p:spPr>
        <p:txBody>
          <a:bodyPr lIns="65023" tIns="65023" rIns="65023" bIns="65023" anchor="ctr"/>
          <a:lstStyle/>
          <a:p>
            <a:pPr/>
          </a:p>
        </p:txBody>
      </p:sp>
      <p:sp>
        <p:nvSpPr>
          <p:cNvPr id="546" name="Kreis"/>
          <p:cNvSpPr/>
          <p:nvPr/>
        </p:nvSpPr>
        <p:spPr>
          <a:xfrm>
            <a:off x="2673723" y="6298028"/>
            <a:ext cx="297892" cy="297892"/>
          </a:xfrm>
          <a:prstGeom prst="ellipse">
            <a:avLst/>
          </a:prstGeom>
          <a:solidFill>
            <a:srgbClr val="D5D5D5"/>
          </a:solidFill>
          <a:ln w="12700">
            <a:miter lim="400000"/>
          </a:ln>
        </p:spPr>
        <p:txBody>
          <a:bodyPr lIns="65023" tIns="65023" rIns="65023" bIns="65023" anchor="ctr"/>
          <a:lstStyle/>
          <a:p>
            <a:pPr/>
          </a:p>
        </p:txBody>
      </p:sp>
      <p:sp>
        <p:nvSpPr>
          <p:cNvPr id="547" name="Kreis"/>
          <p:cNvSpPr/>
          <p:nvPr/>
        </p:nvSpPr>
        <p:spPr>
          <a:xfrm>
            <a:off x="2714554" y="5255404"/>
            <a:ext cx="297892" cy="297892"/>
          </a:xfrm>
          <a:prstGeom prst="ellipse">
            <a:avLst/>
          </a:prstGeom>
          <a:solidFill>
            <a:srgbClr val="D5D5D5"/>
          </a:solidFill>
          <a:ln w="12700">
            <a:miter lim="400000"/>
          </a:ln>
        </p:spPr>
        <p:txBody>
          <a:bodyPr lIns="65023" tIns="65023" rIns="65023" bIns="65023" anchor="ctr"/>
          <a:lstStyle/>
          <a:p>
            <a:pPr/>
          </a:p>
        </p:txBody>
      </p:sp>
      <p:sp>
        <p:nvSpPr>
          <p:cNvPr id="548" name="Kreis"/>
          <p:cNvSpPr/>
          <p:nvPr/>
        </p:nvSpPr>
        <p:spPr>
          <a:xfrm>
            <a:off x="3164492" y="5609158"/>
            <a:ext cx="297892" cy="297892"/>
          </a:xfrm>
          <a:prstGeom prst="ellipse">
            <a:avLst/>
          </a:prstGeom>
          <a:solidFill>
            <a:srgbClr val="D5D5D5"/>
          </a:solidFill>
          <a:ln w="12700">
            <a:miter lim="400000"/>
          </a:ln>
        </p:spPr>
        <p:txBody>
          <a:bodyPr lIns="65023" tIns="65023" rIns="65023" bIns="65023" anchor="ctr"/>
          <a:lstStyle/>
          <a:p>
            <a:pPr/>
          </a:p>
        </p:txBody>
      </p:sp>
      <p:sp>
        <p:nvSpPr>
          <p:cNvPr id="549" name="Kreis"/>
          <p:cNvSpPr/>
          <p:nvPr/>
        </p:nvSpPr>
        <p:spPr>
          <a:xfrm>
            <a:off x="2906037" y="4782313"/>
            <a:ext cx="297893" cy="297893"/>
          </a:xfrm>
          <a:prstGeom prst="ellipse">
            <a:avLst/>
          </a:prstGeom>
          <a:solidFill>
            <a:srgbClr val="D5D5D5"/>
          </a:solidFill>
          <a:ln w="12700">
            <a:miter lim="400000"/>
          </a:ln>
        </p:spPr>
        <p:txBody>
          <a:bodyPr lIns="65023" tIns="65023" rIns="65023" bIns="65023" anchor="ctr"/>
          <a:lstStyle/>
          <a:p>
            <a:pPr/>
          </a:p>
        </p:txBody>
      </p:sp>
      <p:sp>
        <p:nvSpPr>
          <p:cNvPr id="550" name="Kreis"/>
          <p:cNvSpPr/>
          <p:nvPr/>
        </p:nvSpPr>
        <p:spPr>
          <a:xfrm>
            <a:off x="3287038" y="4782313"/>
            <a:ext cx="297892" cy="297893"/>
          </a:xfrm>
          <a:prstGeom prst="ellipse">
            <a:avLst/>
          </a:prstGeom>
          <a:solidFill>
            <a:srgbClr val="D5D5D5"/>
          </a:solidFill>
          <a:ln w="12700">
            <a:miter lim="400000"/>
          </a:ln>
        </p:spPr>
        <p:txBody>
          <a:bodyPr lIns="65023" tIns="65023" rIns="65023" bIns="65023" anchor="ctr"/>
          <a:lstStyle/>
          <a:p>
            <a:pPr/>
          </a:p>
        </p:txBody>
      </p:sp>
      <p:sp>
        <p:nvSpPr>
          <p:cNvPr id="551" name="Kreis"/>
          <p:cNvSpPr/>
          <p:nvPr/>
        </p:nvSpPr>
        <p:spPr>
          <a:xfrm>
            <a:off x="3487068" y="5394522"/>
            <a:ext cx="297892" cy="297892"/>
          </a:xfrm>
          <a:prstGeom prst="ellipse">
            <a:avLst/>
          </a:prstGeom>
          <a:solidFill>
            <a:srgbClr val="D5D5D5"/>
          </a:solidFill>
          <a:ln w="12700">
            <a:miter lim="400000"/>
          </a:ln>
        </p:spPr>
        <p:txBody>
          <a:bodyPr lIns="65023" tIns="65023" rIns="65023" bIns="65023" anchor="ctr"/>
          <a:lstStyle/>
          <a:p>
            <a:pPr/>
          </a:p>
        </p:txBody>
      </p:sp>
      <p:sp>
        <p:nvSpPr>
          <p:cNvPr id="552" name="Kreis"/>
          <p:cNvSpPr/>
          <p:nvPr/>
        </p:nvSpPr>
        <p:spPr>
          <a:xfrm>
            <a:off x="3774734" y="4889429"/>
            <a:ext cx="297892" cy="297892"/>
          </a:xfrm>
          <a:prstGeom prst="ellipse">
            <a:avLst/>
          </a:prstGeom>
          <a:solidFill>
            <a:srgbClr val="D5D5D5"/>
          </a:solidFill>
          <a:ln w="12700">
            <a:miter lim="400000"/>
          </a:ln>
        </p:spPr>
        <p:txBody>
          <a:bodyPr lIns="65023" tIns="65023" rIns="65023" bIns="65023" anchor="ctr"/>
          <a:lstStyle/>
          <a:p>
            <a:pPr/>
          </a:p>
        </p:txBody>
      </p:sp>
      <p:sp>
        <p:nvSpPr>
          <p:cNvPr id="553" name="Kreis"/>
          <p:cNvSpPr/>
          <p:nvPr/>
        </p:nvSpPr>
        <p:spPr>
          <a:xfrm>
            <a:off x="3164492" y="5088418"/>
            <a:ext cx="297892" cy="297893"/>
          </a:xfrm>
          <a:prstGeom prst="ellipse">
            <a:avLst/>
          </a:prstGeom>
          <a:solidFill>
            <a:srgbClr val="D5D5D5"/>
          </a:solidFill>
          <a:ln w="12700">
            <a:miter lim="400000"/>
          </a:ln>
        </p:spPr>
        <p:txBody>
          <a:bodyPr lIns="65023" tIns="65023" rIns="65023" bIns="65023" anchor="ctr"/>
          <a:lstStyle/>
          <a:p>
            <a:pPr/>
          </a:p>
        </p:txBody>
      </p:sp>
      <p:sp>
        <p:nvSpPr>
          <p:cNvPr id="554" name="Kreis"/>
          <p:cNvSpPr/>
          <p:nvPr/>
        </p:nvSpPr>
        <p:spPr>
          <a:xfrm>
            <a:off x="2524777" y="4889429"/>
            <a:ext cx="297892" cy="297892"/>
          </a:xfrm>
          <a:prstGeom prst="ellipse">
            <a:avLst/>
          </a:prstGeom>
          <a:solidFill>
            <a:srgbClr val="D5D5D5"/>
          </a:solidFill>
          <a:ln w="12700">
            <a:miter lim="400000"/>
          </a:ln>
        </p:spPr>
        <p:txBody>
          <a:bodyPr lIns="65023" tIns="65023" rIns="65023" bIns="65023" anchor="ctr"/>
          <a:lstStyle/>
          <a:p>
            <a:pPr/>
          </a:p>
        </p:txBody>
      </p:sp>
      <p:sp>
        <p:nvSpPr>
          <p:cNvPr id="555" name="Kreis"/>
          <p:cNvSpPr/>
          <p:nvPr/>
        </p:nvSpPr>
        <p:spPr>
          <a:xfrm>
            <a:off x="3164492" y="4309223"/>
            <a:ext cx="297892" cy="297892"/>
          </a:xfrm>
          <a:prstGeom prst="ellipse">
            <a:avLst/>
          </a:prstGeom>
          <a:solidFill>
            <a:srgbClr val="D5D5D5"/>
          </a:solidFill>
          <a:ln w="12700">
            <a:miter lim="400000"/>
          </a:ln>
        </p:spPr>
        <p:txBody>
          <a:bodyPr lIns="65023" tIns="65023" rIns="65023" bIns="65023" anchor="ctr"/>
          <a:lstStyle/>
          <a:p>
            <a:pPr/>
          </a:p>
        </p:txBody>
      </p:sp>
      <p:sp>
        <p:nvSpPr>
          <p:cNvPr id="556" name="Kreis"/>
          <p:cNvSpPr/>
          <p:nvPr/>
        </p:nvSpPr>
        <p:spPr>
          <a:xfrm>
            <a:off x="3668038" y="4499101"/>
            <a:ext cx="297892" cy="297892"/>
          </a:xfrm>
          <a:prstGeom prst="ellipse">
            <a:avLst/>
          </a:prstGeom>
          <a:solidFill>
            <a:srgbClr val="D5D5D5"/>
          </a:solidFill>
          <a:ln w="12700">
            <a:miter lim="400000"/>
          </a:ln>
        </p:spPr>
        <p:txBody>
          <a:bodyPr lIns="65023" tIns="65023" rIns="65023" bIns="65023" anchor="ctr"/>
          <a:lstStyle/>
          <a:p>
            <a:pPr/>
          </a:p>
        </p:txBody>
      </p:sp>
      <p:sp>
        <p:nvSpPr>
          <p:cNvPr id="557" name="Kreis"/>
          <p:cNvSpPr/>
          <p:nvPr/>
        </p:nvSpPr>
        <p:spPr>
          <a:xfrm>
            <a:off x="3896174" y="5279756"/>
            <a:ext cx="297892" cy="297892"/>
          </a:xfrm>
          <a:prstGeom prst="ellipse">
            <a:avLst/>
          </a:prstGeom>
          <a:solidFill>
            <a:srgbClr val="D5D5D5"/>
          </a:solidFill>
          <a:ln w="12700">
            <a:miter lim="400000"/>
          </a:ln>
        </p:spPr>
        <p:txBody>
          <a:bodyPr lIns="65023" tIns="65023" rIns="65023" bIns="65023" anchor="ctr"/>
          <a:lstStyle/>
          <a:p>
            <a:pPr/>
          </a:p>
        </p:txBody>
      </p:sp>
      <p:sp>
        <p:nvSpPr>
          <p:cNvPr id="558" name="Kreis"/>
          <p:cNvSpPr/>
          <p:nvPr/>
        </p:nvSpPr>
        <p:spPr>
          <a:xfrm>
            <a:off x="8369998" y="6209191"/>
            <a:ext cx="297892" cy="297892"/>
          </a:xfrm>
          <a:prstGeom prst="ellipse">
            <a:avLst/>
          </a:prstGeom>
          <a:solidFill>
            <a:srgbClr val="004D80"/>
          </a:solidFill>
          <a:ln w="12700">
            <a:miter lim="400000"/>
          </a:ln>
        </p:spPr>
        <p:txBody>
          <a:bodyPr lIns="65023" tIns="65023" rIns="65023" bIns="65023" anchor="ctr"/>
          <a:lstStyle/>
          <a:p>
            <a:pPr/>
          </a:p>
        </p:txBody>
      </p:sp>
      <p:sp>
        <p:nvSpPr>
          <p:cNvPr id="559" name="Kreis"/>
          <p:cNvSpPr/>
          <p:nvPr/>
        </p:nvSpPr>
        <p:spPr>
          <a:xfrm>
            <a:off x="8628452" y="6423827"/>
            <a:ext cx="297892" cy="297892"/>
          </a:xfrm>
          <a:prstGeom prst="ellipse">
            <a:avLst/>
          </a:prstGeom>
          <a:solidFill>
            <a:srgbClr val="004D80"/>
          </a:solidFill>
          <a:ln w="12700">
            <a:miter lim="400000"/>
          </a:ln>
        </p:spPr>
        <p:txBody>
          <a:bodyPr lIns="65023" tIns="65023" rIns="65023" bIns="65023" anchor="ctr"/>
          <a:lstStyle/>
          <a:p>
            <a:pPr/>
          </a:p>
        </p:txBody>
      </p:sp>
      <p:sp>
        <p:nvSpPr>
          <p:cNvPr id="560" name="Kreis"/>
          <p:cNvSpPr/>
          <p:nvPr/>
        </p:nvSpPr>
        <p:spPr>
          <a:xfrm>
            <a:off x="8369998" y="5596982"/>
            <a:ext cx="297892" cy="297892"/>
          </a:xfrm>
          <a:prstGeom prst="ellipse">
            <a:avLst/>
          </a:prstGeom>
          <a:solidFill>
            <a:srgbClr val="004D80"/>
          </a:solidFill>
          <a:ln w="12700">
            <a:miter lim="400000"/>
          </a:ln>
        </p:spPr>
        <p:txBody>
          <a:bodyPr lIns="65023" tIns="65023" rIns="65023" bIns="65023" anchor="ctr"/>
          <a:lstStyle/>
          <a:p>
            <a:pPr/>
          </a:p>
        </p:txBody>
      </p:sp>
      <p:sp>
        <p:nvSpPr>
          <p:cNvPr id="561" name="Kreis"/>
          <p:cNvSpPr/>
          <p:nvPr/>
        </p:nvSpPr>
        <p:spPr>
          <a:xfrm>
            <a:off x="8951028" y="5803127"/>
            <a:ext cx="297893" cy="297893"/>
          </a:xfrm>
          <a:prstGeom prst="ellipse">
            <a:avLst/>
          </a:prstGeom>
          <a:solidFill>
            <a:srgbClr val="004D80"/>
          </a:solidFill>
          <a:ln w="12700">
            <a:miter lim="400000"/>
          </a:ln>
        </p:spPr>
        <p:txBody>
          <a:bodyPr lIns="65023" tIns="65023" rIns="65023" bIns="65023" anchor="ctr"/>
          <a:lstStyle/>
          <a:p>
            <a:pPr/>
          </a:p>
        </p:txBody>
      </p:sp>
      <p:sp>
        <p:nvSpPr>
          <p:cNvPr id="562" name="Kreis"/>
          <p:cNvSpPr/>
          <p:nvPr/>
        </p:nvSpPr>
        <p:spPr>
          <a:xfrm>
            <a:off x="8951028" y="6209191"/>
            <a:ext cx="297893" cy="297892"/>
          </a:xfrm>
          <a:prstGeom prst="ellipse">
            <a:avLst/>
          </a:prstGeom>
          <a:solidFill>
            <a:srgbClr val="004D80"/>
          </a:solidFill>
          <a:ln w="12700">
            <a:miter lim="400000"/>
          </a:ln>
        </p:spPr>
        <p:txBody>
          <a:bodyPr lIns="65023" tIns="65023" rIns="65023" bIns="65023" anchor="ctr"/>
          <a:lstStyle/>
          <a:p>
            <a:pPr/>
          </a:p>
        </p:txBody>
      </p:sp>
      <p:sp>
        <p:nvSpPr>
          <p:cNvPr id="563" name="Kreis"/>
          <p:cNvSpPr/>
          <p:nvPr/>
        </p:nvSpPr>
        <p:spPr>
          <a:xfrm>
            <a:off x="9592449" y="5803127"/>
            <a:ext cx="297892" cy="297893"/>
          </a:xfrm>
          <a:prstGeom prst="ellipse">
            <a:avLst/>
          </a:prstGeom>
          <a:solidFill>
            <a:srgbClr val="004D80"/>
          </a:solidFill>
          <a:ln w="12700">
            <a:miter lim="400000"/>
          </a:ln>
        </p:spPr>
        <p:txBody>
          <a:bodyPr lIns="65023" tIns="65023" rIns="65023" bIns="65023" anchor="ctr"/>
          <a:lstStyle/>
          <a:p>
            <a:pPr/>
          </a:p>
        </p:txBody>
      </p:sp>
      <p:sp>
        <p:nvSpPr>
          <p:cNvPr id="564" name="Kreis"/>
          <p:cNvSpPr/>
          <p:nvPr/>
        </p:nvSpPr>
        <p:spPr>
          <a:xfrm>
            <a:off x="8628452" y="5903087"/>
            <a:ext cx="297892" cy="297892"/>
          </a:xfrm>
          <a:prstGeom prst="ellipse">
            <a:avLst/>
          </a:prstGeom>
          <a:solidFill>
            <a:srgbClr val="004D80"/>
          </a:solidFill>
          <a:ln w="12700">
            <a:miter lim="400000"/>
          </a:ln>
        </p:spPr>
        <p:txBody>
          <a:bodyPr lIns="65023" tIns="65023" rIns="65023" bIns="65023" anchor="ctr"/>
          <a:lstStyle/>
          <a:p>
            <a:pPr/>
          </a:p>
        </p:txBody>
      </p:sp>
      <p:sp>
        <p:nvSpPr>
          <p:cNvPr id="565" name="Kreis"/>
          <p:cNvSpPr/>
          <p:nvPr/>
        </p:nvSpPr>
        <p:spPr>
          <a:xfrm>
            <a:off x="8018210" y="5903087"/>
            <a:ext cx="297892" cy="297892"/>
          </a:xfrm>
          <a:prstGeom prst="ellipse">
            <a:avLst/>
          </a:prstGeom>
          <a:solidFill>
            <a:srgbClr val="004D80"/>
          </a:solidFill>
          <a:ln w="12700">
            <a:miter lim="400000"/>
          </a:ln>
        </p:spPr>
        <p:txBody>
          <a:bodyPr lIns="65023" tIns="65023" rIns="65023" bIns="65023" anchor="ctr"/>
          <a:lstStyle/>
          <a:p>
            <a:pPr/>
          </a:p>
        </p:txBody>
      </p:sp>
      <p:sp>
        <p:nvSpPr>
          <p:cNvPr id="566" name="Kreis"/>
          <p:cNvSpPr/>
          <p:nvPr/>
        </p:nvSpPr>
        <p:spPr>
          <a:xfrm>
            <a:off x="8628452" y="5123892"/>
            <a:ext cx="297892" cy="297892"/>
          </a:xfrm>
          <a:prstGeom prst="ellipse">
            <a:avLst/>
          </a:prstGeom>
          <a:solidFill>
            <a:srgbClr val="004D80"/>
          </a:solidFill>
          <a:ln w="12700">
            <a:miter lim="400000"/>
          </a:ln>
        </p:spPr>
        <p:txBody>
          <a:bodyPr lIns="65023" tIns="65023" rIns="65023" bIns="65023" anchor="ctr"/>
          <a:lstStyle/>
          <a:p>
            <a:pPr/>
          </a:p>
        </p:txBody>
      </p:sp>
      <p:sp>
        <p:nvSpPr>
          <p:cNvPr id="567" name="Kreis"/>
          <p:cNvSpPr/>
          <p:nvPr/>
        </p:nvSpPr>
        <p:spPr>
          <a:xfrm>
            <a:off x="9131998" y="5313770"/>
            <a:ext cx="297892" cy="297892"/>
          </a:xfrm>
          <a:prstGeom prst="ellipse">
            <a:avLst/>
          </a:prstGeom>
          <a:solidFill>
            <a:srgbClr val="004D80"/>
          </a:solidFill>
          <a:ln w="12700">
            <a:miter lim="400000"/>
          </a:ln>
        </p:spPr>
        <p:txBody>
          <a:bodyPr lIns="65023" tIns="65023" rIns="65023" bIns="65023" anchor="ctr"/>
          <a:lstStyle/>
          <a:p>
            <a:pPr/>
          </a:p>
        </p:txBody>
      </p:sp>
      <p:sp>
        <p:nvSpPr>
          <p:cNvPr id="568" name="Kreis"/>
          <p:cNvSpPr/>
          <p:nvPr/>
        </p:nvSpPr>
        <p:spPr>
          <a:xfrm>
            <a:off x="9360134" y="6094424"/>
            <a:ext cx="297893" cy="297893"/>
          </a:xfrm>
          <a:prstGeom prst="ellipse">
            <a:avLst/>
          </a:prstGeom>
          <a:solidFill>
            <a:srgbClr val="004D80"/>
          </a:solidFill>
          <a:ln w="12700">
            <a:miter lim="400000"/>
          </a:ln>
        </p:spPr>
        <p:txBody>
          <a:bodyPr lIns="65023" tIns="65023" rIns="65023" bIns="65023" anchor="ctr"/>
          <a:lstStyle/>
          <a:p>
            <a:pPr/>
          </a:p>
        </p:txBody>
      </p:sp>
      <p:sp>
        <p:nvSpPr>
          <p:cNvPr id="569" name="Kreis"/>
          <p:cNvSpPr/>
          <p:nvPr/>
        </p:nvSpPr>
        <p:spPr>
          <a:xfrm>
            <a:off x="9400965" y="5051800"/>
            <a:ext cx="297892" cy="297892"/>
          </a:xfrm>
          <a:prstGeom prst="ellipse">
            <a:avLst/>
          </a:prstGeom>
          <a:solidFill>
            <a:srgbClr val="FFD932"/>
          </a:solidFill>
          <a:ln w="12700">
            <a:miter lim="400000"/>
          </a:ln>
        </p:spPr>
        <p:txBody>
          <a:bodyPr lIns="65023" tIns="65023" rIns="65023" bIns="65023" anchor="ctr"/>
          <a:lstStyle/>
          <a:p>
            <a:pPr/>
          </a:p>
        </p:txBody>
      </p:sp>
      <p:sp>
        <p:nvSpPr>
          <p:cNvPr id="570" name="Kreis"/>
          <p:cNvSpPr/>
          <p:nvPr/>
        </p:nvSpPr>
        <p:spPr>
          <a:xfrm>
            <a:off x="9850903" y="5405554"/>
            <a:ext cx="297892" cy="297893"/>
          </a:xfrm>
          <a:prstGeom prst="ellipse">
            <a:avLst/>
          </a:prstGeom>
          <a:solidFill>
            <a:srgbClr val="FFD932"/>
          </a:solidFill>
          <a:ln w="12700">
            <a:miter lim="400000"/>
          </a:ln>
        </p:spPr>
        <p:txBody>
          <a:bodyPr lIns="65023" tIns="65023" rIns="65023" bIns="65023" anchor="ctr"/>
          <a:lstStyle/>
          <a:p>
            <a:pPr/>
          </a:p>
        </p:txBody>
      </p:sp>
      <p:sp>
        <p:nvSpPr>
          <p:cNvPr id="571" name="Kreis"/>
          <p:cNvSpPr/>
          <p:nvPr/>
        </p:nvSpPr>
        <p:spPr>
          <a:xfrm>
            <a:off x="9592449" y="4578710"/>
            <a:ext cx="297892" cy="297892"/>
          </a:xfrm>
          <a:prstGeom prst="ellipse">
            <a:avLst/>
          </a:prstGeom>
          <a:solidFill>
            <a:srgbClr val="FFD932"/>
          </a:solidFill>
          <a:ln w="12700">
            <a:miter lim="400000"/>
          </a:ln>
        </p:spPr>
        <p:txBody>
          <a:bodyPr lIns="65023" tIns="65023" rIns="65023" bIns="65023" anchor="ctr"/>
          <a:lstStyle/>
          <a:p>
            <a:pPr/>
          </a:p>
        </p:txBody>
      </p:sp>
      <p:sp>
        <p:nvSpPr>
          <p:cNvPr id="572" name="Kreis"/>
          <p:cNvSpPr/>
          <p:nvPr/>
        </p:nvSpPr>
        <p:spPr>
          <a:xfrm>
            <a:off x="9973449" y="4578710"/>
            <a:ext cx="297892" cy="297892"/>
          </a:xfrm>
          <a:prstGeom prst="ellipse">
            <a:avLst/>
          </a:prstGeom>
          <a:solidFill>
            <a:srgbClr val="FFD932"/>
          </a:solidFill>
          <a:ln w="12700">
            <a:miter lim="400000"/>
          </a:ln>
        </p:spPr>
        <p:txBody>
          <a:bodyPr lIns="65023" tIns="65023" rIns="65023" bIns="65023" anchor="ctr"/>
          <a:lstStyle/>
          <a:p>
            <a:pPr/>
          </a:p>
        </p:txBody>
      </p:sp>
      <p:sp>
        <p:nvSpPr>
          <p:cNvPr id="573" name="Kreis"/>
          <p:cNvSpPr/>
          <p:nvPr/>
        </p:nvSpPr>
        <p:spPr>
          <a:xfrm>
            <a:off x="10173479" y="5190919"/>
            <a:ext cx="297892" cy="297892"/>
          </a:xfrm>
          <a:prstGeom prst="ellipse">
            <a:avLst/>
          </a:prstGeom>
          <a:solidFill>
            <a:srgbClr val="FFD932"/>
          </a:solidFill>
          <a:ln w="12700">
            <a:miter lim="400000"/>
          </a:ln>
        </p:spPr>
        <p:txBody>
          <a:bodyPr lIns="65023" tIns="65023" rIns="65023" bIns="65023" anchor="ctr"/>
          <a:lstStyle/>
          <a:p>
            <a:pPr/>
          </a:p>
        </p:txBody>
      </p:sp>
      <p:sp>
        <p:nvSpPr>
          <p:cNvPr id="574" name="Kreis"/>
          <p:cNvSpPr/>
          <p:nvPr/>
        </p:nvSpPr>
        <p:spPr>
          <a:xfrm>
            <a:off x="10461145" y="4685825"/>
            <a:ext cx="297892" cy="297893"/>
          </a:xfrm>
          <a:prstGeom prst="ellipse">
            <a:avLst/>
          </a:prstGeom>
          <a:solidFill>
            <a:srgbClr val="FFD932"/>
          </a:solidFill>
          <a:ln w="12700">
            <a:miter lim="400000"/>
          </a:ln>
        </p:spPr>
        <p:txBody>
          <a:bodyPr lIns="65023" tIns="65023" rIns="65023" bIns="65023" anchor="ctr"/>
          <a:lstStyle/>
          <a:p>
            <a:pPr/>
          </a:p>
        </p:txBody>
      </p:sp>
      <p:sp>
        <p:nvSpPr>
          <p:cNvPr id="575" name="Kreis"/>
          <p:cNvSpPr/>
          <p:nvPr/>
        </p:nvSpPr>
        <p:spPr>
          <a:xfrm>
            <a:off x="9850903" y="4884815"/>
            <a:ext cx="297892" cy="297892"/>
          </a:xfrm>
          <a:prstGeom prst="ellipse">
            <a:avLst/>
          </a:prstGeom>
          <a:solidFill>
            <a:srgbClr val="FFD932"/>
          </a:solidFill>
          <a:ln w="12700">
            <a:miter lim="400000"/>
          </a:ln>
        </p:spPr>
        <p:txBody>
          <a:bodyPr lIns="65023" tIns="65023" rIns="65023" bIns="65023" anchor="ctr"/>
          <a:lstStyle/>
          <a:p>
            <a:pPr/>
          </a:p>
        </p:txBody>
      </p:sp>
      <p:sp>
        <p:nvSpPr>
          <p:cNvPr id="576" name="Kreis"/>
          <p:cNvSpPr/>
          <p:nvPr/>
        </p:nvSpPr>
        <p:spPr>
          <a:xfrm>
            <a:off x="9211188" y="4685825"/>
            <a:ext cx="297893" cy="297893"/>
          </a:xfrm>
          <a:prstGeom prst="ellipse">
            <a:avLst/>
          </a:prstGeom>
          <a:solidFill>
            <a:srgbClr val="FFD932"/>
          </a:solidFill>
          <a:ln w="12700">
            <a:miter lim="400000"/>
          </a:ln>
        </p:spPr>
        <p:txBody>
          <a:bodyPr lIns="65023" tIns="65023" rIns="65023" bIns="65023" anchor="ctr"/>
          <a:lstStyle/>
          <a:p>
            <a:pPr/>
          </a:p>
        </p:txBody>
      </p:sp>
      <p:sp>
        <p:nvSpPr>
          <p:cNvPr id="577" name="Kreis"/>
          <p:cNvSpPr/>
          <p:nvPr/>
        </p:nvSpPr>
        <p:spPr>
          <a:xfrm>
            <a:off x="9850903" y="4105620"/>
            <a:ext cx="297892" cy="297892"/>
          </a:xfrm>
          <a:prstGeom prst="ellipse">
            <a:avLst/>
          </a:prstGeom>
          <a:solidFill>
            <a:srgbClr val="FFD932"/>
          </a:solidFill>
          <a:ln w="12700">
            <a:miter lim="400000"/>
          </a:ln>
        </p:spPr>
        <p:txBody>
          <a:bodyPr lIns="65023" tIns="65023" rIns="65023" bIns="65023" anchor="ctr"/>
          <a:lstStyle/>
          <a:p>
            <a:pPr/>
          </a:p>
        </p:txBody>
      </p:sp>
      <p:sp>
        <p:nvSpPr>
          <p:cNvPr id="578" name="Kreis"/>
          <p:cNvSpPr/>
          <p:nvPr/>
        </p:nvSpPr>
        <p:spPr>
          <a:xfrm>
            <a:off x="10354449" y="4295498"/>
            <a:ext cx="297892" cy="297892"/>
          </a:xfrm>
          <a:prstGeom prst="ellipse">
            <a:avLst/>
          </a:prstGeom>
          <a:solidFill>
            <a:srgbClr val="FFD932"/>
          </a:solidFill>
          <a:ln w="12700">
            <a:miter lim="400000"/>
          </a:ln>
        </p:spPr>
        <p:txBody>
          <a:bodyPr lIns="65023" tIns="65023" rIns="65023" bIns="65023" anchor="ctr"/>
          <a:lstStyle/>
          <a:p>
            <a:pPr/>
          </a:p>
        </p:txBody>
      </p:sp>
      <p:sp>
        <p:nvSpPr>
          <p:cNvPr id="579" name="Kreis"/>
          <p:cNvSpPr/>
          <p:nvPr/>
        </p:nvSpPr>
        <p:spPr>
          <a:xfrm>
            <a:off x="10582585" y="5076152"/>
            <a:ext cx="297892" cy="297892"/>
          </a:xfrm>
          <a:prstGeom prst="ellipse">
            <a:avLst/>
          </a:prstGeom>
          <a:solidFill>
            <a:srgbClr val="FFD932"/>
          </a:solidFill>
          <a:ln w="12700">
            <a:miter lim="400000"/>
          </a:ln>
        </p:spPr>
        <p:txBody>
          <a:bodyPr lIns="65023" tIns="65023" rIns="65023" bIns="65023" anchor="ctr"/>
          <a:lstStyle/>
          <a:p>
            <a:pPr/>
          </a:p>
        </p:txBody>
      </p:sp>
      <p:sp>
        <p:nvSpPr>
          <p:cNvPr id="580" name="Linie"/>
          <p:cNvSpPr/>
          <p:nvPr/>
        </p:nvSpPr>
        <p:spPr>
          <a:xfrm>
            <a:off x="7964400" y="5954415"/>
            <a:ext cx="1800935" cy="1"/>
          </a:xfrm>
          <a:prstGeom prst="line">
            <a:avLst/>
          </a:prstGeom>
          <a:ln w="63500">
            <a:solidFill>
              <a:srgbClr val="5E5E5E"/>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581" name="Linie"/>
          <p:cNvSpPr/>
          <p:nvPr/>
        </p:nvSpPr>
        <p:spPr>
          <a:xfrm>
            <a:off x="9221927" y="4834771"/>
            <a:ext cx="1800935" cy="1"/>
          </a:xfrm>
          <a:prstGeom prst="line">
            <a:avLst/>
          </a:prstGeom>
          <a:ln w="63500">
            <a:solidFill>
              <a:srgbClr val="929292"/>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582" name="Linie"/>
          <p:cNvSpPr/>
          <p:nvPr/>
        </p:nvSpPr>
        <p:spPr>
          <a:xfrm flipV="1">
            <a:off x="1543688" y="4320637"/>
            <a:ext cx="2674810" cy="2467727"/>
          </a:xfrm>
          <a:prstGeom prst="line">
            <a:avLst/>
          </a:prstGeom>
          <a:ln w="50800">
            <a:solidFill>
              <a:srgbClr val="5E5E5E"/>
            </a:solidFill>
            <a:miter lim="400000"/>
          </a:ln>
          <a:effectLst>
            <a:outerShdw sx="100000" sy="100000" kx="0" ky="0" algn="b" rotWithShape="0" blurRad="50800" dist="25400" dir="5400000">
              <a:srgbClr val="000000">
                <a:alpha val="38000"/>
              </a:srgbClr>
            </a:outerShdw>
          </a:effectLst>
        </p:spPr>
        <p:txBody>
          <a:bodyPr lIns="65023" tIns="65023" rIns="65023" bIns="65023"/>
          <a:lstStyle/>
          <a:p>
            <a:pPr algn="l" defTabSz="1733930">
              <a:lnSpc>
                <a:spcPct val="90000"/>
              </a:lnSpc>
              <a:spcBef>
                <a:spcPts val="3200"/>
              </a:spcBef>
              <a:defRPr sz="3000">
                <a:solidFill>
                  <a:srgbClr val="5E5E5E"/>
                </a:solidFill>
                <a:latin typeface="+mn-lt"/>
                <a:ea typeface="+mn-ea"/>
                <a:cs typeface="+mn-cs"/>
                <a:sym typeface="Helvetica Neue"/>
              </a:defRPr>
            </a:pPr>
          </a:p>
        </p:txBody>
      </p:sp>
      <p:sp>
        <p:nvSpPr>
          <p:cNvPr id="583" name="viel Natur"/>
          <p:cNvSpPr txBox="1"/>
          <p:nvPr/>
        </p:nvSpPr>
        <p:spPr>
          <a:xfrm>
            <a:off x="10588029" y="3600218"/>
            <a:ext cx="1270569" cy="48564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a:solidFill>
                  <a:srgbClr val="FFD932"/>
                </a:solidFill>
              </a:defRPr>
            </a:lvl1pPr>
          </a:lstStyle>
          <a:p>
            <a:pPr/>
            <a:r>
              <a:t>viel Natur</a:t>
            </a:r>
          </a:p>
        </p:txBody>
      </p:sp>
      <p:sp>
        <p:nvSpPr>
          <p:cNvPr id="584" name="wenig Natur"/>
          <p:cNvSpPr txBox="1"/>
          <p:nvPr/>
        </p:nvSpPr>
        <p:spPr>
          <a:xfrm>
            <a:off x="9343045" y="6705489"/>
            <a:ext cx="1558699" cy="485649"/>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a:solidFill>
                  <a:srgbClr val="004D80"/>
                </a:solidFill>
              </a:defRPr>
            </a:lvl1pPr>
          </a:lstStyle>
          <a:p>
            <a:pPr/>
            <a:r>
              <a:t>wenig Natur</a:t>
            </a:r>
          </a:p>
        </p:txBody>
      </p:sp>
      <p:sp>
        <p:nvSpPr>
          <p:cNvPr id="585" name="Störche"/>
          <p:cNvSpPr txBox="1"/>
          <p:nvPr/>
        </p:nvSpPr>
        <p:spPr>
          <a:xfrm>
            <a:off x="8079898" y="7628918"/>
            <a:ext cx="106131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Störche</a:t>
            </a:r>
          </a:p>
        </p:txBody>
      </p:sp>
      <p:sp>
        <p:nvSpPr>
          <p:cNvPr id="586" name="Störche"/>
          <p:cNvSpPr txBox="1"/>
          <p:nvPr/>
        </p:nvSpPr>
        <p:spPr>
          <a:xfrm>
            <a:off x="1352655" y="7628918"/>
            <a:ext cx="106131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Störche</a:t>
            </a:r>
          </a:p>
        </p:txBody>
      </p:sp>
      <p:sp>
        <p:nvSpPr>
          <p:cNvPr id="587" name="Babies"/>
          <p:cNvSpPr txBox="1"/>
          <p:nvPr/>
        </p:nvSpPr>
        <p:spPr>
          <a:xfrm rot="16200000">
            <a:off x="6788540" y="5170845"/>
            <a:ext cx="95669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Babies</a:t>
            </a:r>
          </a:p>
        </p:txBody>
      </p:sp>
      <p:sp>
        <p:nvSpPr>
          <p:cNvPr id="588" name="Babies"/>
          <p:cNvSpPr txBox="1"/>
          <p:nvPr/>
        </p:nvSpPr>
        <p:spPr>
          <a:xfrm rot="16200000">
            <a:off x="296313" y="5233617"/>
            <a:ext cx="95669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Babies</a:t>
            </a:r>
          </a:p>
        </p:txBody>
      </p:sp>
      <p:sp>
        <p:nvSpPr>
          <p:cNvPr id="589" name="Model 1: Konfundierer Natur nicht kontrolliert"/>
          <p:cNvSpPr txBox="1"/>
          <p:nvPr/>
        </p:nvSpPr>
        <p:spPr>
          <a:xfrm>
            <a:off x="1282408" y="2653092"/>
            <a:ext cx="3515939"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Model 1: Konfundierer </a:t>
            </a:r>
            <a:r>
              <a:rPr i="1"/>
              <a:t>Natur</a:t>
            </a:r>
            <a:br/>
            <a:r>
              <a:rPr>
                <a:latin typeface="Roboto Condensed Bold"/>
                <a:ea typeface="Roboto Condensed Bold"/>
                <a:cs typeface="Roboto Condensed Bold"/>
                <a:sym typeface="Roboto Condensed Bold"/>
              </a:rPr>
              <a:t>nicht</a:t>
            </a:r>
            <a:r>
              <a:t> kontrolliert</a:t>
            </a:r>
          </a:p>
        </p:txBody>
      </p:sp>
      <p:sp>
        <p:nvSpPr>
          <p:cNvPr id="590" name="Model 1: Konfundierer Natur ist kontrolliert"/>
          <p:cNvSpPr txBox="1"/>
          <p:nvPr/>
        </p:nvSpPr>
        <p:spPr>
          <a:xfrm>
            <a:off x="7983426" y="2706732"/>
            <a:ext cx="3515938"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Model 1: Konfundierer </a:t>
            </a:r>
            <a:r>
              <a:rPr i="1"/>
              <a:t>Natur</a:t>
            </a:r>
            <a:br/>
            <a:r>
              <a:rPr>
                <a:latin typeface="Roboto Condensed Bold"/>
                <a:ea typeface="Roboto Condensed Bold"/>
                <a:cs typeface="Roboto Condensed Bold"/>
                <a:sym typeface="Roboto Condensed Bold"/>
              </a:rPr>
              <a:t>ist</a:t>
            </a:r>
            <a:r>
              <a:t> kontrolliert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3" name="Zeichnen Sie Ihr Störche-Babies-Kausalmodell bei dagitty"/>
          <p:cNvSpPr txBox="1"/>
          <p:nvPr>
            <p:ph type="body" idx="21"/>
          </p:nvPr>
        </p:nvSpPr>
        <p:spPr>
          <a:prstGeom prst="rect">
            <a:avLst/>
          </a:prstGeom>
        </p:spPr>
        <p:txBody>
          <a:bodyPr/>
          <a:lstStyle/>
          <a:p>
            <a:pPr marL="116839" marR="116839" indent="116839" defTabSz="1196441">
              <a:defRPr sz="5704"/>
            </a:pPr>
            <a:r>
              <a:t>Zeichnen Sie Ihr Störche-Babies-Kausalmodell bei </a:t>
            </a:r>
            <a:r>
              <a:rPr u="sng">
                <a:solidFill>
                  <a:srgbClr val="0070C0"/>
                </a:solidFill>
                <a:uFill>
                  <a:solidFill>
                    <a:srgbClr val="0070C0"/>
                  </a:solidFill>
                </a:uFill>
                <a:hlinkClick r:id="rId2" invalidUrl="" action="" tgtFrame="" tooltip="" history="1" highlightClick="0" endSnd="0"/>
              </a:rPr>
              <a:t>dagitty</a:t>
            </a:r>
          </a:p>
        </p:txBody>
      </p:sp>
      <p:pic>
        <p:nvPicPr>
          <p:cNvPr id="594" name="013-man-10.png" descr="013-man-10.png"/>
          <p:cNvPicPr>
            <a:picLocks noChangeAspect="1"/>
          </p:cNvPicPr>
          <p:nvPr/>
        </p:nvPicPr>
        <p:blipFill>
          <a:blip r:embed="rId3">
            <a:extLst/>
          </a:blip>
          <a:stretch>
            <a:fillRect/>
          </a:stretch>
        </p:blipFill>
        <p:spPr>
          <a:xfrm>
            <a:off x="4963731" y="4850823"/>
            <a:ext cx="2540001" cy="2540001"/>
          </a:xfrm>
          <a:prstGeom prst="rect">
            <a:avLst/>
          </a:prstGeom>
          <a:ln w="12700">
            <a:miter lim="400000"/>
          </a:ln>
        </p:spPr>
      </p:pic>
      <p:sp>
        <p:nvSpPr>
          <p:cNvPr id="595" name="Schaffst du nie,…"/>
          <p:cNvSpPr/>
          <p:nvPr/>
        </p:nvSpPr>
        <p:spPr>
          <a:xfrm>
            <a:off x="2746705" y="2982631"/>
            <a:ext cx="3596482" cy="2058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298"/>
                  <a:pt x="0" y="666"/>
                </a:cubicBezTo>
                <a:lnTo>
                  <a:pt x="0" y="15291"/>
                </a:lnTo>
                <a:cubicBezTo>
                  <a:pt x="0" y="15659"/>
                  <a:pt x="171" y="15957"/>
                  <a:pt x="381" y="15957"/>
                </a:cubicBezTo>
                <a:lnTo>
                  <a:pt x="17784" y="15957"/>
                </a:lnTo>
                <a:lnTo>
                  <a:pt x="18549" y="21600"/>
                </a:lnTo>
                <a:lnTo>
                  <a:pt x="19312" y="15957"/>
                </a:lnTo>
                <a:lnTo>
                  <a:pt x="21219" y="15957"/>
                </a:lnTo>
                <a:cubicBezTo>
                  <a:pt x="21429" y="15957"/>
                  <a:pt x="21600" y="15659"/>
                  <a:pt x="21600" y="15291"/>
                </a:cubicBezTo>
                <a:lnTo>
                  <a:pt x="21600" y="666"/>
                </a:lnTo>
                <a:cubicBezTo>
                  <a:pt x="21600" y="298"/>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Schaffst du nie, </a:t>
            </a:r>
          </a:p>
          <a:p>
            <a:pPr/>
            <a:r>
              <a:t>du bist gefeuert!</a:t>
            </a:r>
          </a:p>
        </p:txBody>
      </p:sp>
      <p:pic>
        <p:nvPicPr>
          <p:cNvPr id="596" name="Bild" descr="Bild"/>
          <p:cNvPicPr>
            <a:picLocks noChangeAspect="1"/>
          </p:cNvPicPr>
          <p:nvPr/>
        </p:nvPicPr>
        <p:blipFill>
          <a:blip r:embed="rId4">
            <a:extLst/>
          </a:blip>
          <a:stretch>
            <a:fillRect/>
          </a:stretch>
        </p:blipFill>
        <p:spPr>
          <a:xfrm>
            <a:off x="8775706" y="2192236"/>
            <a:ext cx="4008331" cy="4008330"/>
          </a:xfrm>
          <a:prstGeom prst="rect">
            <a:avLst/>
          </a:prstGeom>
          <a:ln w="12700">
            <a:miter lim="400000"/>
          </a:ln>
        </p:spPr>
      </p:pic>
      <p:sp>
        <p:nvSpPr>
          <p:cNvPr id="597" name="http://dagitty.net/dags.html#"/>
          <p:cNvSpPr txBox="1"/>
          <p:nvPr/>
        </p:nvSpPr>
        <p:spPr>
          <a:xfrm>
            <a:off x="8503249" y="6260289"/>
            <a:ext cx="2179462" cy="333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400" u="sng">
                <a:solidFill>
                  <a:schemeClr val="accent5">
                    <a:hueOff val="-326855"/>
                    <a:satOff val="32847"/>
                    <a:lumOff val="-6386"/>
                  </a:schemeClr>
                </a:solidFill>
                <a:uFill>
                  <a:solidFill>
                    <a:srgbClr val="00998A"/>
                  </a:solidFill>
                </a:uFill>
                <a:hlinkClick r:id="rId5" invalidUrl="" action="" tgtFrame="" tooltip="" history="1" highlightClick="0" endSnd="0"/>
              </a:defRPr>
            </a:lvl1pPr>
          </a:lstStyle>
          <a:p>
            <a:pPr>
              <a:defRPr u="none">
                <a:solidFill>
                  <a:srgbClr val="000000"/>
                </a:solidFill>
                <a:uFillTx/>
              </a:defRPr>
            </a:pPr>
            <a:r>
              <a:rPr u="sng">
                <a:solidFill>
                  <a:schemeClr val="accent5">
                    <a:hueOff val="-326855"/>
                    <a:satOff val="32847"/>
                    <a:lumOff val="-6386"/>
                  </a:schemeClr>
                </a:solidFill>
                <a:uFill>
                  <a:solidFill>
                    <a:srgbClr val="00998A"/>
                  </a:solidFill>
                </a:uFill>
                <a:hlinkClick r:id="rId6" invalidUrl="" action="" tgtFrame="" tooltip="" history="1" highlightClick="0" endSnd="0"/>
              </a:rPr>
              <a:t>http://dagitty.net/dags.html#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0" name="DAG für Störche-Babies konfundiert durch Natur"/>
          <p:cNvSpPr txBox="1"/>
          <p:nvPr>
            <p:ph type="body" idx="21"/>
          </p:nvPr>
        </p:nvSpPr>
        <p:spPr>
          <a:prstGeom prst="rect">
            <a:avLst/>
          </a:prstGeom>
        </p:spPr>
        <p:txBody>
          <a:bodyPr/>
          <a:lstStyle/>
          <a:p>
            <a:pPr/>
            <a:r>
              <a:t>DAG für Störche-Babies konfundiert durch Natur</a:t>
            </a:r>
          </a:p>
        </p:txBody>
      </p:sp>
      <p:sp>
        <p:nvSpPr>
          <p:cNvPr id="601" name="Störche"/>
          <p:cNvSpPr/>
          <p:nvPr/>
        </p:nvSpPr>
        <p:spPr>
          <a:xfrm>
            <a:off x="7098456" y="3278643"/>
            <a:ext cx="1738811" cy="9571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Störche</a:t>
            </a:r>
          </a:p>
        </p:txBody>
      </p:sp>
      <p:sp>
        <p:nvSpPr>
          <p:cNvPr id="602" name="Natur"/>
          <p:cNvSpPr/>
          <p:nvPr/>
        </p:nvSpPr>
        <p:spPr>
          <a:xfrm>
            <a:off x="3680928" y="4182930"/>
            <a:ext cx="1738811" cy="957102"/>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Natur</a:t>
            </a:r>
          </a:p>
        </p:txBody>
      </p:sp>
      <p:sp>
        <p:nvSpPr>
          <p:cNvPr id="603" name="Babies"/>
          <p:cNvSpPr/>
          <p:nvPr/>
        </p:nvSpPr>
        <p:spPr>
          <a:xfrm>
            <a:off x="7098456" y="5164875"/>
            <a:ext cx="1738811" cy="9571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Babies</a:t>
            </a:r>
          </a:p>
        </p:txBody>
      </p:sp>
      <p:sp>
        <p:nvSpPr>
          <p:cNvPr id="604" name="Linie"/>
          <p:cNvSpPr/>
          <p:nvPr/>
        </p:nvSpPr>
        <p:spPr>
          <a:xfrm>
            <a:off x="5446235" y="4754487"/>
            <a:ext cx="1630786" cy="968019"/>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05" name="Linie"/>
          <p:cNvSpPr/>
          <p:nvPr/>
        </p:nvSpPr>
        <p:spPr>
          <a:xfrm flipV="1">
            <a:off x="5445327" y="3730153"/>
            <a:ext cx="1632589" cy="967940"/>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8" name="Von Intelligenz und Einkommen"/>
          <p:cNvSpPr txBox="1"/>
          <p:nvPr>
            <p:ph type="body" idx="21"/>
          </p:nvPr>
        </p:nvSpPr>
        <p:spPr>
          <a:prstGeom prst="rect">
            <a:avLst/>
          </a:prstGeom>
        </p:spPr>
        <p:txBody>
          <a:bodyPr/>
          <a:lstStyle/>
          <a:p>
            <a:pPr/>
            <a:r>
              <a:t>Von Intelligenz und Einkommen</a:t>
            </a:r>
          </a:p>
        </p:txBody>
      </p:sp>
      <p:sp>
        <p:nvSpPr>
          <p:cNvPr id="609" name="Intelligenz → Studienerfolg → Einkommen Intelligenz → Einkommen"/>
          <p:cNvSpPr txBox="1"/>
          <p:nvPr/>
        </p:nvSpPr>
        <p:spPr>
          <a:xfrm>
            <a:off x="2954745" y="2340805"/>
            <a:ext cx="7777831" cy="105655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3200">
                <a:solidFill>
                  <a:srgbClr val="174D80"/>
                </a:solidFill>
                <a:latin typeface="Arial"/>
                <a:ea typeface="Arial"/>
                <a:cs typeface="Arial"/>
                <a:sym typeface="Arial"/>
              </a:defRPr>
            </a:pPr>
            <a:r>
              <a:t>Intelligenz → Studienerfolg → Einkommen</a:t>
            </a:r>
            <a:br/>
            <a:r>
              <a:t>Intelligenz → Einkommen</a:t>
            </a:r>
          </a:p>
        </p:txBody>
      </p:sp>
      <p:pic>
        <p:nvPicPr>
          <p:cNvPr id="610" name="003-woman-9.png" descr="003-woman-9.png"/>
          <p:cNvPicPr>
            <a:picLocks noChangeAspect="1"/>
          </p:cNvPicPr>
          <p:nvPr/>
        </p:nvPicPr>
        <p:blipFill>
          <a:blip r:embed="rId2">
            <a:extLst/>
          </a:blip>
          <a:stretch>
            <a:fillRect/>
          </a:stretch>
        </p:blipFill>
        <p:spPr>
          <a:xfrm>
            <a:off x="4630253" y="5719127"/>
            <a:ext cx="2540001" cy="2540001"/>
          </a:xfrm>
          <a:prstGeom prst="rect">
            <a:avLst/>
          </a:prstGeom>
          <a:ln w="12700">
            <a:miter lim="400000"/>
          </a:ln>
        </p:spPr>
      </p:pic>
      <p:sp>
        <p:nvSpPr>
          <p:cNvPr id="611" name="Wie sieht der DAG aus?"/>
          <p:cNvSpPr/>
          <p:nvPr/>
        </p:nvSpPr>
        <p:spPr>
          <a:xfrm>
            <a:off x="1980425" y="4342956"/>
            <a:ext cx="3356770" cy="1573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9" y="0"/>
                </a:moveTo>
                <a:cubicBezTo>
                  <a:pt x="183" y="0"/>
                  <a:pt x="0" y="390"/>
                  <a:pt x="0" y="872"/>
                </a:cubicBezTo>
                <a:lnTo>
                  <a:pt x="0" y="14663"/>
                </a:lnTo>
                <a:cubicBezTo>
                  <a:pt x="0" y="15145"/>
                  <a:pt x="183" y="15535"/>
                  <a:pt x="409" y="15535"/>
                </a:cubicBezTo>
                <a:lnTo>
                  <a:pt x="19373" y="15535"/>
                </a:lnTo>
                <a:lnTo>
                  <a:pt x="21600" y="21600"/>
                </a:lnTo>
                <a:lnTo>
                  <a:pt x="20596" y="7890"/>
                </a:lnTo>
                <a:lnTo>
                  <a:pt x="20596" y="872"/>
                </a:lnTo>
                <a:cubicBezTo>
                  <a:pt x="20596" y="390"/>
                  <a:pt x="20413" y="0"/>
                  <a:pt x="20188" y="0"/>
                </a:cubicBezTo>
                <a:lnTo>
                  <a:pt x="409"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Wie sieht der DAG aus?</a:t>
            </a:r>
          </a:p>
        </p:txBody>
      </p:sp>
      <p:sp>
        <p:nvSpPr>
          <p:cNvPr id="612" name="Wenn man am Effekt des Studienerfolgs interessiert ist:…"/>
          <p:cNvSpPr/>
          <p:nvPr/>
        </p:nvSpPr>
        <p:spPr>
          <a:xfrm>
            <a:off x="6904020" y="4524378"/>
            <a:ext cx="5128023" cy="26372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0" y="0"/>
                </a:moveTo>
                <a:cubicBezTo>
                  <a:pt x="1624" y="0"/>
                  <a:pt x="1474" y="292"/>
                  <a:pt x="1474" y="653"/>
                </a:cubicBezTo>
                <a:lnTo>
                  <a:pt x="1474" y="15073"/>
                </a:lnTo>
                <a:lnTo>
                  <a:pt x="0" y="16383"/>
                </a:lnTo>
                <a:lnTo>
                  <a:pt x="1474" y="17693"/>
                </a:lnTo>
                <a:lnTo>
                  <a:pt x="1474" y="20943"/>
                </a:lnTo>
                <a:cubicBezTo>
                  <a:pt x="1474" y="21305"/>
                  <a:pt x="1624" y="21600"/>
                  <a:pt x="1810" y="21600"/>
                </a:cubicBezTo>
                <a:lnTo>
                  <a:pt x="21264" y="21600"/>
                </a:lnTo>
                <a:cubicBezTo>
                  <a:pt x="21450" y="21600"/>
                  <a:pt x="21600" y="21305"/>
                  <a:pt x="21600" y="20943"/>
                </a:cubicBezTo>
                <a:lnTo>
                  <a:pt x="21600" y="653"/>
                </a:lnTo>
                <a:cubicBezTo>
                  <a:pt x="21600" y="292"/>
                  <a:pt x="21450" y="0"/>
                  <a:pt x="21264" y="0"/>
                </a:cubicBezTo>
                <a:lnTo>
                  <a:pt x="1810"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Wenn man am Effekt des Studienerfolgs interessiert ist:</a:t>
            </a:r>
          </a:p>
          <a:p>
            <a:pPr/>
            <a:r>
              <a:t>Sollte man die Teil-Daten (Studienerfolg hoch/gering) betrachten?</a:t>
            </a:r>
            <a:br/>
            <a:r>
              <a:t>Oder die Gesamt-Daten?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5" name="DAG für Intelligenz, Studienerfolg und Einkommen"/>
          <p:cNvSpPr txBox="1"/>
          <p:nvPr>
            <p:ph type="body" idx="21"/>
          </p:nvPr>
        </p:nvSpPr>
        <p:spPr>
          <a:prstGeom prst="rect">
            <a:avLst/>
          </a:prstGeom>
        </p:spPr>
        <p:txBody>
          <a:bodyPr/>
          <a:lstStyle/>
          <a:p>
            <a:pPr/>
            <a:r>
              <a:t>DAG für Intelligenz, Studienerfolg und Einkommen</a:t>
            </a:r>
          </a:p>
        </p:txBody>
      </p:sp>
      <p:sp>
        <p:nvSpPr>
          <p:cNvPr id="616" name="Studienerfolg"/>
          <p:cNvSpPr/>
          <p:nvPr/>
        </p:nvSpPr>
        <p:spPr>
          <a:xfrm>
            <a:off x="7098456" y="3278643"/>
            <a:ext cx="1738811" cy="9571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Studienerfolg</a:t>
            </a:r>
          </a:p>
        </p:txBody>
      </p:sp>
      <p:sp>
        <p:nvSpPr>
          <p:cNvPr id="617" name="Intelligenz"/>
          <p:cNvSpPr/>
          <p:nvPr/>
        </p:nvSpPr>
        <p:spPr>
          <a:xfrm>
            <a:off x="3680928" y="4182930"/>
            <a:ext cx="1738811" cy="957102"/>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Intelligenz</a:t>
            </a:r>
          </a:p>
        </p:txBody>
      </p:sp>
      <p:sp>
        <p:nvSpPr>
          <p:cNvPr id="618" name="Einkommen"/>
          <p:cNvSpPr/>
          <p:nvPr/>
        </p:nvSpPr>
        <p:spPr>
          <a:xfrm>
            <a:off x="7098456" y="5164875"/>
            <a:ext cx="1738811" cy="9571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Einkommen</a:t>
            </a:r>
          </a:p>
        </p:txBody>
      </p:sp>
      <p:sp>
        <p:nvSpPr>
          <p:cNvPr id="619" name="Linie"/>
          <p:cNvSpPr/>
          <p:nvPr/>
        </p:nvSpPr>
        <p:spPr>
          <a:xfrm>
            <a:off x="5446235" y="4754487"/>
            <a:ext cx="1630786" cy="968019"/>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20" name="Linie"/>
          <p:cNvSpPr/>
          <p:nvPr/>
        </p:nvSpPr>
        <p:spPr>
          <a:xfrm flipV="1">
            <a:off x="5445327" y="3730153"/>
            <a:ext cx="1632589" cy="967940"/>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cxnSp>
        <p:nvCxnSpPr>
          <p:cNvPr id="621" name="Verbindungslinie"/>
          <p:cNvCxnSpPr>
            <a:stCxn id="618" idx="0"/>
            <a:endCxn id="616" idx="0"/>
          </p:cNvCxnSpPr>
          <p:nvPr/>
        </p:nvCxnSpPr>
        <p:spPr>
          <a:xfrm flipV="1">
            <a:off x="7967861" y="3757193"/>
            <a:ext cx="1" cy="1886233"/>
          </a:xfrm>
          <a:prstGeom prst="straightConnector1">
            <a:avLst/>
          </a:prstGeom>
          <a:ln w="25400">
            <a:solidFill>
              <a:srgbClr val="5E5E5E"/>
            </a:solidFill>
            <a:miter lim="400000"/>
            <a:headEnd type="triangle"/>
          </a:ln>
          <a:effectLst>
            <a:outerShdw sx="100000" sy="100000" kx="0" ky="0" algn="b" rotWithShape="0" blurRad="50800" dist="25400" dir="5400000">
              <a:srgbClr val="000000">
                <a:alpha val="38000"/>
              </a:srgbClr>
            </a:outerShdw>
          </a:effectLst>
        </p:spPr>
      </p:cxnSp>
      <p:sp>
        <p:nvSpPr>
          <p:cNvPr id="622" name="Ist man am direkten Effekt von Studienerfolg interessiert, so sollte man Intelligenz blockieren (z.B. Intelligenz stratifizieren)."/>
          <p:cNvSpPr txBox="1"/>
          <p:nvPr/>
        </p:nvSpPr>
        <p:spPr>
          <a:xfrm>
            <a:off x="509006" y="7247088"/>
            <a:ext cx="11986788"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Ist man am direkten Effekt von Studienerfolg interessiert, so sollte man Intelligenz blockieren (z.B. Intelligenz stratifizieren).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5" name="Zu einer Datenlage passen leider meist viele DAGs"/>
          <p:cNvSpPr txBox="1"/>
          <p:nvPr>
            <p:ph type="body" idx="21"/>
          </p:nvPr>
        </p:nvSpPr>
        <p:spPr>
          <a:prstGeom prst="rect">
            <a:avLst/>
          </a:prstGeom>
        </p:spPr>
        <p:txBody>
          <a:bodyPr/>
          <a:lstStyle/>
          <a:p>
            <a:pPr/>
            <a:r>
              <a:t>Zu einer Datenlage passen leider meist viele DAGs</a:t>
            </a:r>
          </a:p>
        </p:txBody>
      </p:sp>
      <p:pic>
        <p:nvPicPr>
          <p:cNvPr id="626" name="Bild" descr="Bild"/>
          <p:cNvPicPr>
            <a:picLocks noChangeAspect="1"/>
          </p:cNvPicPr>
          <p:nvPr/>
        </p:nvPicPr>
        <p:blipFill>
          <a:blip r:embed="rId3">
            <a:extLst/>
          </a:blip>
          <a:srcRect l="0" t="12089" r="0" b="2255"/>
          <a:stretch>
            <a:fillRect/>
          </a:stretch>
        </p:blipFill>
        <p:spPr>
          <a:xfrm>
            <a:off x="4678133" y="2181065"/>
            <a:ext cx="6848810" cy="2933146"/>
          </a:xfrm>
          <a:prstGeom prst="rect">
            <a:avLst/>
          </a:prstGeom>
          <a:ln w="12700">
            <a:miter lim="400000"/>
          </a:ln>
        </p:spPr>
      </p:pic>
      <p:pic>
        <p:nvPicPr>
          <p:cNvPr id="627" name="Bild" descr="Bild"/>
          <p:cNvPicPr>
            <a:picLocks noChangeAspect="1"/>
          </p:cNvPicPr>
          <p:nvPr/>
        </p:nvPicPr>
        <p:blipFill>
          <a:blip r:embed="rId4">
            <a:extLst/>
          </a:blip>
          <a:srcRect l="0" t="0" r="25132" b="0"/>
          <a:stretch>
            <a:fillRect/>
          </a:stretch>
        </p:blipFill>
        <p:spPr>
          <a:xfrm>
            <a:off x="4444636" y="5861676"/>
            <a:ext cx="8047574" cy="2413941"/>
          </a:xfrm>
          <a:prstGeom prst="rect">
            <a:avLst/>
          </a:prstGeom>
          <a:ln w="12700">
            <a:miter lim="400000"/>
          </a:ln>
        </p:spPr>
      </p:pic>
      <p:sp>
        <p:nvSpPr>
          <p:cNvPr id="628" name="Zu dieser Datenlage …"/>
          <p:cNvSpPr/>
          <p:nvPr/>
        </p:nvSpPr>
        <p:spPr>
          <a:xfrm>
            <a:off x="805969" y="3118267"/>
            <a:ext cx="2335571" cy="105890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spcBef>
                <a:spcPts val="1200"/>
              </a:spcBef>
              <a:defRPr sz="2000">
                <a:solidFill>
                  <a:srgbClr val="FFFFFF"/>
                </a:solidFill>
                <a:latin typeface="Arial"/>
                <a:ea typeface="Arial"/>
                <a:cs typeface="Arial"/>
                <a:sym typeface="Arial"/>
              </a:defRPr>
            </a:lvl1pPr>
          </a:lstStyle>
          <a:p>
            <a:pPr/>
            <a:r>
              <a:t>Zu dieser Datenlage …</a:t>
            </a:r>
          </a:p>
        </p:txBody>
      </p:sp>
      <p:sp>
        <p:nvSpPr>
          <p:cNvPr id="629" name="passen diese DAGs:"/>
          <p:cNvSpPr/>
          <p:nvPr/>
        </p:nvSpPr>
        <p:spPr>
          <a:xfrm>
            <a:off x="805969" y="6539124"/>
            <a:ext cx="2335571" cy="105889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spcBef>
                <a:spcPts val="1200"/>
              </a:spcBef>
              <a:defRPr sz="2000">
                <a:solidFill>
                  <a:srgbClr val="FFFFFF"/>
                </a:solidFill>
                <a:latin typeface="Arial"/>
                <a:ea typeface="Arial"/>
                <a:cs typeface="Arial"/>
                <a:sym typeface="Arial"/>
              </a:defRPr>
            </a:lvl1pPr>
          </a:lstStyle>
          <a:p>
            <a:pPr/>
            <a:r>
              <a:t>passen diese DAGs: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4" name="Welche DAGs führen zu den gleichen Daten?"/>
          <p:cNvSpPr txBox="1"/>
          <p:nvPr>
            <p:ph type="body" idx="21"/>
          </p:nvPr>
        </p:nvSpPr>
        <p:spPr>
          <a:prstGeom prst="rect">
            <a:avLst/>
          </a:prstGeom>
        </p:spPr>
        <p:txBody>
          <a:bodyPr/>
          <a:lstStyle/>
          <a:p>
            <a:pPr/>
            <a:r>
              <a:t>Welche DAGs führen zu den gleichen Daten?</a:t>
            </a:r>
          </a:p>
        </p:txBody>
      </p:sp>
      <p:pic>
        <p:nvPicPr>
          <p:cNvPr id="635" name="003-woman-9.png" descr="003-woman-9.png"/>
          <p:cNvPicPr>
            <a:picLocks noChangeAspect="1"/>
          </p:cNvPicPr>
          <p:nvPr/>
        </p:nvPicPr>
        <p:blipFill>
          <a:blip r:embed="rId2">
            <a:extLst/>
          </a:blip>
          <a:stretch>
            <a:fillRect/>
          </a:stretch>
        </p:blipFill>
        <p:spPr>
          <a:xfrm>
            <a:off x="687309" y="5269493"/>
            <a:ext cx="2540001" cy="2540001"/>
          </a:xfrm>
          <a:prstGeom prst="rect">
            <a:avLst/>
          </a:prstGeom>
          <a:ln w="12700">
            <a:miter lim="400000"/>
          </a:ln>
        </p:spPr>
      </p:pic>
      <p:sp>
        <p:nvSpPr>
          <p:cNvPr id="636" name="Es gibt noch andere DAGs, die die gleichen Daten produzieren, wie dieser DAG. Aber welche?"/>
          <p:cNvSpPr/>
          <p:nvPr/>
        </p:nvSpPr>
        <p:spPr>
          <a:xfrm>
            <a:off x="722728" y="2282730"/>
            <a:ext cx="3465116" cy="2621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6" y="0"/>
                </a:moveTo>
                <a:cubicBezTo>
                  <a:pt x="177" y="0"/>
                  <a:pt x="0" y="234"/>
                  <a:pt x="0" y="523"/>
                </a:cubicBezTo>
                <a:lnTo>
                  <a:pt x="0" y="14651"/>
                </a:lnTo>
                <a:cubicBezTo>
                  <a:pt x="0" y="14940"/>
                  <a:pt x="177" y="15174"/>
                  <a:pt x="396" y="15174"/>
                </a:cubicBezTo>
                <a:lnTo>
                  <a:pt x="7085" y="15174"/>
                </a:lnTo>
                <a:lnTo>
                  <a:pt x="7877" y="21600"/>
                </a:lnTo>
                <a:lnTo>
                  <a:pt x="8669" y="15174"/>
                </a:lnTo>
                <a:lnTo>
                  <a:pt x="21204" y="15174"/>
                </a:lnTo>
                <a:cubicBezTo>
                  <a:pt x="21423" y="15174"/>
                  <a:pt x="21600" y="14940"/>
                  <a:pt x="21600" y="14651"/>
                </a:cubicBezTo>
                <a:lnTo>
                  <a:pt x="21600" y="523"/>
                </a:lnTo>
                <a:cubicBezTo>
                  <a:pt x="21600" y="234"/>
                  <a:pt x="21423" y="0"/>
                  <a:pt x="21204" y="0"/>
                </a:cubicBezTo>
                <a:lnTo>
                  <a:pt x="396"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Es gibt noch andere DAGs, die die gleichen Daten produzieren, wie dieser DAG. Aber welche?</a:t>
            </a:r>
          </a:p>
        </p:txBody>
      </p:sp>
      <p:sp>
        <p:nvSpPr>
          <p:cNvPr id="637" name="https://ggdag.malco.io/reference/equivalent.html"/>
          <p:cNvSpPr txBox="1"/>
          <p:nvPr/>
        </p:nvSpPr>
        <p:spPr>
          <a:xfrm>
            <a:off x="402639" y="8997645"/>
            <a:ext cx="5315667"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indent="228600" algn="l" defTabSz="457200">
              <a:defRPr sz="2000" u="sng">
                <a:ln w="0" cap="flat">
                  <a:solidFill>
                    <a:srgbClr val="000000"/>
                  </a:solidFill>
                  <a:prstDash val="solid"/>
                  <a:miter lim="400000"/>
                </a:ln>
                <a:solidFill>
                  <a:srgbClr val="0000EE"/>
                </a:solidFill>
                <a:latin typeface="Times Roman"/>
                <a:ea typeface="Times Roman"/>
                <a:cs typeface="Times Roman"/>
                <a:sym typeface="Times Roman"/>
              </a:defRPr>
            </a:pPr>
            <a:r>
              <a:rPr>
                <a:solidFill>
                  <a:srgbClr val="0070C0"/>
                </a:solidFill>
                <a:uFill>
                  <a:solidFill>
                    <a:srgbClr val="0070C0"/>
                  </a:solidFill>
                </a:uFill>
                <a:hlinkClick r:id="rId3" invalidUrl="" action="" tgtFrame="" tooltip="" history="1" highlightClick="0" endSnd="0"/>
              </a:rPr>
              <a:t>https://ggdag.malco.io/reference/equivalent.html</a:t>
            </a:r>
          </a:p>
        </p:txBody>
      </p:sp>
      <p:pic>
        <p:nvPicPr>
          <p:cNvPr id="638" name="Bild" descr="Bild"/>
          <p:cNvPicPr>
            <a:picLocks noChangeAspect="1"/>
          </p:cNvPicPr>
          <p:nvPr/>
        </p:nvPicPr>
        <p:blipFill>
          <a:blip r:embed="rId4">
            <a:extLst/>
          </a:blip>
          <a:stretch>
            <a:fillRect/>
          </a:stretch>
        </p:blipFill>
        <p:spPr>
          <a:xfrm>
            <a:off x="4417645" y="2203598"/>
            <a:ext cx="7435814" cy="563041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1" name="Mehrere DAGS erzeugen die gleiche Datenstruktur"/>
          <p:cNvSpPr txBox="1"/>
          <p:nvPr>
            <p:ph type="body" idx="21"/>
          </p:nvPr>
        </p:nvSpPr>
        <p:spPr>
          <a:prstGeom prst="rect">
            <a:avLst/>
          </a:prstGeom>
        </p:spPr>
        <p:txBody>
          <a:bodyPr/>
          <a:lstStyle/>
          <a:p>
            <a:pPr/>
            <a:r>
              <a:t>Mehrere DAGS erzeugen die gleiche Datenstruktur</a:t>
            </a:r>
          </a:p>
        </p:txBody>
      </p:sp>
      <p:pic>
        <p:nvPicPr>
          <p:cNvPr id="642" name="Bild" descr="Bild"/>
          <p:cNvPicPr>
            <a:picLocks noChangeAspect="1"/>
          </p:cNvPicPr>
          <p:nvPr/>
        </p:nvPicPr>
        <p:blipFill>
          <a:blip r:embed="rId2">
            <a:extLst/>
          </a:blip>
          <a:stretch>
            <a:fillRect/>
          </a:stretch>
        </p:blipFill>
        <p:spPr>
          <a:xfrm>
            <a:off x="3918311" y="2661502"/>
            <a:ext cx="8315608" cy="6296592"/>
          </a:xfrm>
          <a:prstGeom prst="rect">
            <a:avLst/>
          </a:prstGeom>
          <a:ln w="12700">
            <a:miter lim="400000"/>
          </a:ln>
        </p:spPr>
      </p:pic>
      <p:pic>
        <p:nvPicPr>
          <p:cNvPr id="643" name="013-man-10.png" descr="013-man-10.png"/>
          <p:cNvPicPr>
            <a:picLocks noChangeAspect="1"/>
          </p:cNvPicPr>
          <p:nvPr/>
        </p:nvPicPr>
        <p:blipFill>
          <a:blip r:embed="rId3">
            <a:extLst/>
          </a:blip>
          <a:stretch>
            <a:fillRect/>
          </a:stretch>
        </p:blipFill>
        <p:spPr>
          <a:xfrm>
            <a:off x="588446" y="5092934"/>
            <a:ext cx="2540001" cy="2540001"/>
          </a:xfrm>
          <a:prstGeom prst="rect">
            <a:avLst/>
          </a:prstGeom>
          <a:ln w="12700">
            <a:miter lim="400000"/>
          </a:ln>
        </p:spPr>
      </p:pic>
      <p:sp>
        <p:nvSpPr>
          <p:cNvPr id="644" name="Daten kann man nicht trauen?!"/>
          <p:cNvSpPr/>
          <p:nvPr/>
        </p:nvSpPr>
        <p:spPr>
          <a:xfrm>
            <a:off x="757939" y="2619465"/>
            <a:ext cx="3596482" cy="2303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267"/>
                  <a:pt x="0" y="596"/>
                </a:cubicBezTo>
                <a:lnTo>
                  <a:pt x="0" y="13668"/>
                </a:lnTo>
                <a:cubicBezTo>
                  <a:pt x="0" y="13997"/>
                  <a:pt x="171" y="14264"/>
                  <a:pt x="381" y="14264"/>
                </a:cubicBezTo>
                <a:lnTo>
                  <a:pt x="5180" y="14264"/>
                </a:lnTo>
                <a:lnTo>
                  <a:pt x="5942" y="21600"/>
                </a:lnTo>
                <a:lnTo>
                  <a:pt x="6707" y="14264"/>
                </a:lnTo>
                <a:lnTo>
                  <a:pt x="21219" y="14264"/>
                </a:lnTo>
                <a:cubicBezTo>
                  <a:pt x="21429" y="14264"/>
                  <a:pt x="21600" y="13997"/>
                  <a:pt x="21600" y="13668"/>
                </a:cubicBezTo>
                <a:lnTo>
                  <a:pt x="21600" y="596"/>
                </a:lnTo>
                <a:cubicBezTo>
                  <a:pt x="21600" y="267"/>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Daten kann man nicht trauen?!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Geschlecht „konfundiert“ die Wirkung des Medikaments"/>
          <p:cNvSpPr txBox="1"/>
          <p:nvPr>
            <p:ph type="body" idx="21"/>
          </p:nvPr>
        </p:nvSpPr>
        <p:spPr>
          <a:prstGeom prst="rect">
            <a:avLst/>
          </a:prstGeom>
        </p:spPr>
        <p:txBody>
          <a:bodyPr/>
          <a:lstStyle>
            <a:lvl1pPr marL="118110" marR="118110" indent="118110" defTabSz="1209446">
              <a:defRPr sz="5766"/>
            </a:lvl1pPr>
          </a:lstStyle>
          <a:p>
            <a:pPr/>
            <a:r>
              <a:t>Geschlecht „konfundiert“ die Wirkung des Medikaments</a:t>
            </a:r>
          </a:p>
        </p:txBody>
      </p:sp>
      <p:pic>
        <p:nvPicPr>
          <p:cNvPr id="156" name="Bild" descr="Bild"/>
          <p:cNvPicPr>
            <a:picLocks noChangeAspect="1"/>
          </p:cNvPicPr>
          <p:nvPr/>
        </p:nvPicPr>
        <p:blipFill>
          <a:blip r:embed="rId2">
            <a:extLst/>
          </a:blip>
          <a:stretch>
            <a:fillRect/>
          </a:stretch>
        </p:blipFill>
        <p:spPr>
          <a:xfrm>
            <a:off x="6732692" y="2917217"/>
            <a:ext cx="5607625" cy="4246103"/>
          </a:xfrm>
          <a:prstGeom prst="rect">
            <a:avLst/>
          </a:prstGeom>
          <a:ln w="12700">
            <a:miter lim="400000"/>
          </a:ln>
        </p:spPr>
      </p:pic>
      <p:sp>
        <p:nvSpPr>
          <p:cNvPr id="157" name="Geschlecht hat einen Einfluss (+) auf Einnahme des Medikaments und auf Heilung (-).…"/>
          <p:cNvSpPr txBox="1"/>
          <p:nvPr/>
        </p:nvSpPr>
        <p:spPr>
          <a:xfrm>
            <a:off x="524523" y="3260744"/>
            <a:ext cx="5607625" cy="3559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12750" indent="-412750" algn="l">
              <a:buClr>
                <a:schemeClr val="accent5"/>
              </a:buClr>
              <a:buSzPct val="70000"/>
              <a:buFont typeface="Arial"/>
              <a:buChar char="▶︎"/>
              <a:defRPr sz="2600"/>
            </a:pPr>
            <a:r>
              <a:t>Geschlecht hat einen Einfluss (+) auf Einnahme des Medikaments und auf Heilung (-).</a:t>
            </a:r>
          </a:p>
          <a:p>
            <a:pPr marL="412750" indent="-412750" algn="l">
              <a:buClr>
                <a:schemeClr val="accent5"/>
              </a:buClr>
              <a:buSzPct val="70000"/>
              <a:buFont typeface="Arial"/>
              <a:buChar char="▶︎"/>
              <a:defRPr sz="2600"/>
            </a:pPr>
            <a:r>
              <a:t>Das Medikament hat einen Einfluss (+) auf die Heilung.</a:t>
            </a:r>
          </a:p>
          <a:p>
            <a:pPr marL="412750" indent="-412750" algn="l">
              <a:buClr>
                <a:schemeClr val="accent5"/>
              </a:buClr>
              <a:buSzPct val="70000"/>
              <a:buFont typeface="Arial"/>
              <a:buChar char="▶︎"/>
              <a:defRPr sz="2600"/>
            </a:pPr>
            <a:r>
              <a:t>Betrachtet man die Gesamt-Daten zur Heilung, so ist der Effekt von Geschlecht und Medikament vermengt.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7" name="Konfundierung: Montezumas Rache bei Beobachtungsstudien"/>
          <p:cNvSpPr txBox="1"/>
          <p:nvPr>
            <p:ph type="body" idx="21"/>
          </p:nvPr>
        </p:nvSpPr>
        <p:spPr>
          <a:prstGeom prst="rect">
            <a:avLst/>
          </a:prstGeom>
        </p:spPr>
        <p:txBody>
          <a:bodyPr/>
          <a:lstStyle>
            <a:lvl1pPr marL="109220" marR="109220" indent="109220" defTabSz="1118412">
              <a:defRPr sz="5332"/>
            </a:lvl1pPr>
          </a:lstStyle>
          <a:p>
            <a:pPr/>
            <a:r>
              <a:t>Konfundierung: Montezumas Rache bei Beobachtungsstudien</a:t>
            </a:r>
          </a:p>
        </p:txBody>
      </p:sp>
      <p:pic>
        <p:nvPicPr>
          <p:cNvPr id="648" name="003-woman-9.png" descr="003-woman-9.png"/>
          <p:cNvPicPr>
            <a:picLocks noChangeAspect="1"/>
          </p:cNvPicPr>
          <p:nvPr/>
        </p:nvPicPr>
        <p:blipFill>
          <a:blip r:embed="rId2">
            <a:extLst/>
          </a:blip>
          <a:stretch>
            <a:fillRect/>
          </a:stretch>
        </p:blipFill>
        <p:spPr>
          <a:xfrm>
            <a:off x="687309" y="5269493"/>
            <a:ext cx="2540001" cy="2540001"/>
          </a:xfrm>
          <a:prstGeom prst="rect">
            <a:avLst/>
          </a:prstGeom>
          <a:ln w="12700">
            <a:miter lim="400000"/>
          </a:ln>
        </p:spPr>
      </p:pic>
      <p:sp>
        <p:nvSpPr>
          <p:cNvPr id="649" name="Da gibt’s viele Beispiele."/>
          <p:cNvSpPr/>
          <p:nvPr/>
        </p:nvSpPr>
        <p:spPr>
          <a:xfrm>
            <a:off x="722728" y="2282730"/>
            <a:ext cx="3092847" cy="2621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3" y="0"/>
                </a:moveTo>
                <a:cubicBezTo>
                  <a:pt x="199" y="0"/>
                  <a:pt x="0" y="234"/>
                  <a:pt x="0" y="523"/>
                </a:cubicBezTo>
                <a:lnTo>
                  <a:pt x="0" y="14651"/>
                </a:lnTo>
                <a:cubicBezTo>
                  <a:pt x="0" y="14940"/>
                  <a:pt x="199" y="15174"/>
                  <a:pt x="443" y="15174"/>
                </a:cubicBezTo>
                <a:lnTo>
                  <a:pt x="7938" y="15174"/>
                </a:lnTo>
                <a:lnTo>
                  <a:pt x="8825" y="21600"/>
                </a:lnTo>
                <a:lnTo>
                  <a:pt x="9712" y="15174"/>
                </a:lnTo>
                <a:lnTo>
                  <a:pt x="21157" y="15174"/>
                </a:lnTo>
                <a:cubicBezTo>
                  <a:pt x="21401" y="15174"/>
                  <a:pt x="21600" y="14940"/>
                  <a:pt x="21600" y="14651"/>
                </a:cubicBezTo>
                <a:lnTo>
                  <a:pt x="21600" y="523"/>
                </a:lnTo>
                <a:cubicBezTo>
                  <a:pt x="21600" y="234"/>
                  <a:pt x="21401" y="0"/>
                  <a:pt x="21157" y="0"/>
                </a:cubicBezTo>
                <a:lnTo>
                  <a:pt x="443"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Da gibt’s viele Beispiele.</a:t>
            </a:r>
          </a:p>
        </p:txBody>
      </p:sp>
      <p:graphicFrame>
        <p:nvGraphicFramePr>
          <p:cNvPr id="650" name="Tabelle"/>
          <p:cNvGraphicFramePr/>
          <p:nvPr/>
        </p:nvGraphicFramePr>
        <p:xfrm>
          <a:off x="4812017" y="4122261"/>
          <a:ext cx="7204836" cy="280603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397378"/>
                <a:gridCol w="2397378"/>
                <a:gridCol w="2397378"/>
              </a:tblGrid>
              <a:tr h="698333">
                <a:tc>
                  <a:txBody>
                    <a:bodyPr/>
                    <a:lstStyle/>
                    <a:p>
                      <a:pPr algn="l">
                        <a:defRPr sz="1800"/>
                      </a:pPr>
                      <a:r>
                        <a:rPr b="1" i="1" sz="2000">
                          <a:ln w="0" cap="flat">
                            <a:solidFill>
                              <a:srgbClr val="000000"/>
                            </a:solidFill>
                            <a:prstDash val="solid"/>
                            <a:miter lim="400000"/>
                          </a:ln>
                          <a:solidFill>
                            <a:srgbClr val="FFFFFF"/>
                          </a:solidFill>
                          <a:latin typeface="Arial"/>
                          <a:ea typeface="Arial"/>
                          <a:cs typeface="Arial"/>
                        </a:rPr>
                        <a:t>X</a:t>
                      </a: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solidFill>
                      <a:schemeClr val="accent1"/>
                    </a:solidFill>
                  </a:tcPr>
                </a:tc>
                <a:tc>
                  <a:txBody>
                    <a:bodyPr/>
                    <a:lstStyle/>
                    <a:p>
                      <a:pPr algn="l">
                        <a:defRPr sz="1800"/>
                      </a:pPr>
                      <a:r>
                        <a:rPr b="1" i="1" sz="2000">
                          <a:ln w="0" cap="flat">
                            <a:solidFill>
                              <a:srgbClr val="000000"/>
                            </a:solidFill>
                            <a:prstDash val="solid"/>
                            <a:miter lim="400000"/>
                          </a:ln>
                          <a:solidFill>
                            <a:srgbClr val="FFFFFF"/>
                          </a:solidFill>
                          <a:latin typeface="Arial"/>
                          <a:ea typeface="Arial"/>
                          <a:cs typeface="Arial"/>
                        </a:rPr>
                        <a:t>Y</a:t>
                      </a: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solidFill>
                      <a:schemeClr val="accent1"/>
                    </a:solidFill>
                  </a:tcPr>
                </a:tc>
                <a:tc>
                  <a:txBody>
                    <a:bodyPr/>
                    <a:lstStyle/>
                    <a:p>
                      <a:pPr algn="l">
                        <a:defRPr sz="1800"/>
                      </a:pPr>
                      <a:r>
                        <a:rPr b="1" i="1" sz="2000">
                          <a:ln w="0" cap="flat">
                            <a:solidFill>
                              <a:srgbClr val="000000"/>
                            </a:solidFill>
                            <a:prstDash val="solid"/>
                            <a:miter lim="400000"/>
                          </a:ln>
                          <a:solidFill>
                            <a:srgbClr val="FFFFFF"/>
                          </a:solidFill>
                          <a:latin typeface="Arial"/>
                          <a:ea typeface="Arial"/>
                          <a:cs typeface="Arial"/>
                        </a:rPr>
                        <a:t>Z</a:t>
                      </a: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38100">
                      <a:solidFill>
                        <a:srgbClr val="FFFFFF"/>
                      </a:solidFill>
                      <a:bevel/>
                    </a:lnB>
                    <a:solidFill>
                      <a:schemeClr val="accent1"/>
                    </a:solidFill>
                  </a:tcPr>
                </a:tc>
              </a:tr>
              <a:tr h="698333">
                <a:tc>
                  <a:txBody>
                    <a:bodyPr/>
                    <a:lstStyle/>
                    <a:p>
                      <a:pPr algn="l">
                        <a:defRPr sz="1800"/>
                      </a:pPr>
                      <a:r>
                        <a:rPr>
                          <a:ln w="0" cap="flat">
                            <a:solidFill>
                              <a:srgbClr val="000000"/>
                            </a:solidFill>
                            <a:prstDash val="solid"/>
                            <a:miter lim="400000"/>
                          </a:ln>
                          <a:solidFill>
                            <a:srgbClr val="262626"/>
                          </a:solidFill>
                          <a:latin typeface="Arial"/>
                          <a:ea typeface="Arial"/>
                          <a:cs typeface="Arial"/>
                        </a:rPr>
                        <a:t>?</a:t>
                      </a:r>
                    </a:p>
                  </a:txBody>
                  <a:tcPr marL="63500" marR="63500" marT="63500" marB="63500" anchor="ctr" anchorCtr="0"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D4D6D9"/>
                    </a:solidFill>
                  </a:tcPr>
                </a:tc>
                <a:tc>
                  <a:txBody>
                    <a:bodyPr/>
                    <a:lstStyle/>
                    <a:p>
                      <a:pPr algn="l">
                        <a:defRPr sz="1800"/>
                      </a:pPr>
                      <a:r>
                        <a:rPr>
                          <a:ln w="0" cap="flat">
                            <a:solidFill>
                              <a:srgbClr val="000000"/>
                            </a:solidFill>
                            <a:prstDash val="solid"/>
                            <a:miter lim="400000"/>
                          </a:ln>
                          <a:solidFill>
                            <a:srgbClr val="262626"/>
                          </a:solidFill>
                          <a:latin typeface="Arial"/>
                          <a:ea typeface="Arial"/>
                          <a:cs typeface="Arial"/>
                        </a:rPr>
                        <a:t>?</a:t>
                      </a:r>
                    </a:p>
                  </a:txBody>
                  <a:tcPr marL="63500" marR="63500" marT="63500" marB="63500" anchor="ctr" anchorCtr="0"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D4D6D9"/>
                    </a:solidFill>
                  </a:tcPr>
                </a:tc>
                <a:tc>
                  <a:txBody>
                    <a:bodyPr/>
                    <a:lstStyle/>
                    <a:p>
                      <a:pPr algn="l">
                        <a:defRPr sz="1800"/>
                      </a:pPr>
                      <a:r>
                        <a:rPr>
                          <a:ln w="0" cap="flat">
                            <a:solidFill>
                              <a:srgbClr val="000000"/>
                            </a:solidFill>
                            <a:prstDash val="solid"/>
                            <a:miter lim="400000"/>
                          </a:ln>
                          <a:solidFill>
                            <a:srgbClr val="262626"/>
                          </a:solidFill>
                          <a:latin typeface="Arial"/>
                          <a:ea typeface="Arial"/>
                          <a:cs typeface="Arial"/>
                        </a:rPr>
                        <a:t>?</a:t>
                      </a:r>
                    </a:p>
                  </a:txBody>
                  <a:tcPr marL="63500" marR="63500" marT="63500" marB="63500" anchor="ctr" anchorCtr="0" horzOverflow="overflow">
                    <a:lnL w="12700">
                      <a:solidFill>
                        <a:srgbClr val="FFFFFF"/>
                      </a:solidFill>
                      <a:bevel/>
                    </a:lnL>
                    <a:lnR w="12700">
                      <a:solidFill>
                        <a:srgbClr val="FFFFFF"/>
                      </a:solidFill>
                      <a:bevel/>
                    </a:lnR>
                    <a:lnT w="38100">
                      <a:solidFill>
                        <a:srgbClr val="FFFFFF"/>
                      </a:solidFill>
                      <a:bevel/>
                    </a:lnT>
                    <a:lnB w="12700">
                      <a:solidFill>
                        <a:srgbClr val="FFFFFF"/>
                      </a:solidFill>
                      <a:bevel/>
                    </a:lnB>
                    <a:solidFill>
                      <a:srgbClr val="D4D6D9"/>
                    </a:solidFill>
                  </a:tcPr>
                </a:tc>
              </a:tr>
              <a:tr h="698333">
                <a:tc>
                  <a:txBody>
                    <a:bodyPr/>
                    <a:lstStyle/>
                    <a:p>
                      <a:pPr algn="l">
                        <a:defRPr sz="1800"/>
                      </a:pPr>
                      <a:r>
                        <a:rPr>
                          <a:ln w="0" cap="flat">
                            <a:solidFill>
                              <a:srgbClr val="000000"/>
                            </a:solidFill>
                            <a:prstDash val="solid"/>
                            <a:miter lim="400000"/>
                          </a:ln>
                          <a:solidFill>
                            <a:srgbClr val="262626"/>
                          </a:solidFill>
                          <a:latin typeface="Arial"/>
                          <a:ea typeface="Arial"/>
                          <a:cs typeface="Arial"/>
                        </a:rPr>
                        <a:t>…</a:t>
                      </a: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BECED"/>
                    </a:solidFill>
                  </a:tcPr>
                </a:tc>
                <a:tc>
                  <a:txBody>
                    <a:bodyPr/>
                    <a:lstStyle/>
                    <a:p>
                      <a:pPr algn="l">
                        <a:defRPr sz="1800">
                          <a:ln w="0" cap="flat">
                            <a:solidFill>
                              <a:srgbClr val="000000"/>
                            </a:solidFill>
                            <a:prstDash val="solid"/>
                            <a:miter lim="400000"/>
                          </a:ln>
                          <a:solidFill>
                            <a:srgbClr val="262626"/>
                          </a:solidFill>
                          <a:latin typeface="Arial"/>
                          <a:ea typeface="Arial"/>
                          <a:cs typeface="Arial"/>
                        </a:defRPr>
                      </a:pP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BECED"/>
                    </a:solidFill>
                  </a:tcPr>
                </a:tc>
                <a:tc>
                  <a:txBody>
                    <a:bodyPr/>
                    <a:lstStyle/>
                    <a:p>
                      <a:pPr algn="l">
                        <a:defRPr sz="1800">
                          <a:ln w="0" cap="flat">
                            <a:solidFill>
                              <a:srgbClr val="000000"/>
                            </a:solidFill>
                            <a:prstDash val="solid"/>
                            <a:miter lim="400000"/>
                          </a:ln>
                          <a:solidFill>
                            <a:srgbClr val="262626"/>
                          </a:solidFill>
                          <a:latin typeface="Arial"/>
                          <a:ea typeface="Arial"/>
                          <a:cs typeface="Arial"/>
                        </a:defRPr>
                      </a:pP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EBECED"/>
                    </a:solidFill>
                  </a:tcPr>
                </a:tc>
              </a:tr>
              <a:tr h="698333">
                <a:tc>
                  <a:txBody>
                    <a:bodyPr/>
                    <a:lstStyle/>
                    <a:p>
                      <a:pPr algn="l">
                        <a:defRPr sz="1800"/>
                      </a:pPr>
                      <a:r>
                        <a:rPr>
                          <a:ln w="0" cap="flat">
                            <a:solidFill>
                              <a:srgbClr val="000000"/>
                            </a:solidFill>
                            <a:prstDash val="solid"/>
                            <a:miter lim="400000"/>
                          </a:ln>
                          <a:solidFill>
                            <a:srgbClr val="262626"/>
                          </a:solidFill>
                          <a:latin typeface="Arial"/>
                          <a:ea typeface="Arial"/>
                          <a:cs typeface="Arial"/>
                        </a:rPr>
                        <a:t>…</a:t>
                      </a: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D4D6D9"/>
                    </a:solidFill>
                  </a:tcPr>
                </a:tc>
                <a:tc>
                  <a:txBody>
                    <a:bodyPr/>
                    <a:lstStyle/>
                    <a:p>
                      <a:pPr algn="l">
                        <a:defRPr sz="1800">
                          <a:ln w="0" cap="flat">
                            <a:solidFill>
                              <a:srgbClr val="000000"/>
                            </a:solidFill>
                            <a:prstDash val="solid"/>
                            <a:miter lim="400000"/>
                          </a:ln>
                          <a:solidFill>
                            <a:srgbClr val="262626"/>
                          </a:solidFill>
                          <a:latin typeface="Arial"/>
                          <a:ea typeface="Arial"/>
                          <a:cs typeface="Arial"/>
                        </a:defRPr>
                      </a:pP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D4D6D9"/>
                    </a:solidFill>
                  </a:tcPr>
                </a:tc>
                <a:tc>
                  <a:txBody>
                    <a:bodyPr/>
                    <a:lstStyle/>
                    <a:p>
                      <a:pPr algn="l">
                        <a:defRPr sz="1800">
                          <a:ln w="0" cap="flat">
                            <a:solidFill>
                              <a:srgbClr val="000000"/>
                            </a:solidFill>
                            <a:prstDash val="solid"/>
                            <a:miter lim="400000"/>
                          </a:ln>
                          <a:solidFill>
                            <a:srgbClr val="262626"/>
                          </a:solidFill>
                          <a:latin typeface="Arial"/>
                          <a:ea typeface="Arial"/>
                          <a:cs typeface="Arial"/>
                        </a:defRPr>
                      </a:pPr>
                    </a:p>
                  </a:txBody>
                  <a:tcPr marL="63500" marR="63500" marT="63500" marB="63500" anchor="ctr" anchorCtr="0" horzOverflow="overflow">
                    <a:lnL w="12700">
                      <a:solidFill>
                        <a:srgbClr val="FFFFFF"/>
                      </a:solidFill>
                      <a:bevel/>
                    </a:lnL>
                    <a:lnR w="12700">
                      <a:solidFill>
                        <a:srgbClr val="FFFFFF"/>
                      </a:solidFill>
                      <a:bevel/>
                    </a:lnR>
                    <a:lnT w="12700">
                      <a:solidFill>
                        <a:srgbClr val="FFFFFF"/>
                      </a:solidFill>
                      <a:bevel/>
                    </a:lnT>
                    <a:lnB w="12700">
                      <a:solidFill>
                        <a:srgbClr val="FFFFFF"/>
                      </a:solidFill>
                      <a:bevel/>
                    </a:lnB>
                    <a:solidFill>
                      <a:srgbClr val="D4D6D9"/>
                    </a:solidFill>
                  </a:tcPr>
                </a:tc>
              </a:tr>
            </a:tbl>
          </a:graphicData>
        </a:graphic>
      </p:graphicFrame>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65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3" name="Konfundierer blockieren"/>
          <p:cNvSpPr txBox="1"/>
          <p:nvPr>
            <p:ph type="title"/>
          </p:nvPr>
        </p:nvSpPr>
        <p:spPr>
          <a:prstGeom prst="rect">
            <a:avLst/>
          </a:prstGeom>
        </p:spPr>
        <p:txBody>
          <a:bodyPr/>
          <a:lstStyle/>
          <a:p>
            <a:pPr lvl="3" algn="r">
              <a:defRPr sz="8400">
                <a:solidFill>
                  <a:schemeClr val="accent5"/>
                </a:solidFill>
              </a:defRPr>
            </a:pPr>
            <a:r>
              <a:t>Konfundierer blockieren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6" name="Was tun bei Konfundierung? Blockieren!"/>
          <p:cNvSpPr txBox="1"/>
          <p:nvPr>
            <p:ph type="body" idx="21"/>
          </p:nvPr>
        </p:nvSpPr>
        <p:spPr>
          <a:prstGeom prst="rect">
            <a:avLst/>
          </a:prstGeom>
        </p:spPr>
        <p:txBody>
          <a:bodyPr/>
          <a:lstStyle/>
          <a:p>
            <a:pPr/>
            <a:r>
              <a:t>Was tun bei Konfundierung? Blockieren!</a:t>
            </a:r>
          </a:p>
        </p:txBody>
      </p:sp>
      <p:sp>
        <p:nvSpPr>
          <p:cNvPr id="657" name="Durch Blockieren wird der „Durchfluss“ von statistischer Abhängigkeit blockiert (unterbrochen).…"/>
          <p:cNvSpPr txBox="1"/>
          <p:nvPr/>
        </p:nvSpPr>
        <p:spPr>
          <a:xfrm>
            <a:off x="495520" y="3925716"/>
            <a:ext cx="12013760" cy="11504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7500" indent="-317500" algn="l">
              <a:spcBef>
                <a:spcPts val="1200"/>
              </a:spcBef>
              <a:buClr>
                <a:srgbClr val="02998B"/>
              </a:buClr>
              <a:buSzPct val="125000"/>
              <a:buChar char="▪︎"/>
              <a:defRPr sz="2000">
                <a:latin typeface="Arial"/>
                <a:ea typeface="Arial"/>
                <a:cs typeface="Arial"/>
                <a:sym typeface="Arial"/>
              </a:defRPr>
            </a:pPr>
            <a:r>
              <a:t>Durch Blockieren wird der „Durchfluss“ von statistischer Abhängigkeit blockiert (unterbrochen).</a:t>
            </a:r>
          </a:p>
          <a:p>
            <a:pPr marL="317500" indent="-317500" algn="l">
              <a:spcBef>
                <a:spcPts val="1200"/>
              </a:spcBef>
              <a:buClr>
                <a:srgbClr val="02998B"/>
              </a:buClr>
              <a:buSzPct val="125000"/>
              <a:buChar char="▪︎"/>
              <a:defRPr sz="2000">
                <a:latin typeface="Arial"/>
                <a:ea typeface="Arial"/>
                <a:cs typeface="Arial"/>
                <a:sym typeface="Arial"/>
              </a:defRPr>
            </a:pPr>
            <a:r>
              <a:t>Um Kausaleffekte zu entdecken, müssen wir nicht-kausale Pfade blockieren, so dass nur „echte“, d.h. kausale Pfade übrig bleiben. </a:t>
            </a:r>
          </a:p>
        </p:txBody>
      </p:sp>
      <p:sp>
        <p:nvSpPr>
          <p:cNvPr id="658" name="Anzahl Zimmer"/>
          <p:cNvSpPr/>
          <p:nvPr/>
        </p:nvSpPr>
        <p:spPr>
          <a:xfrm>
            <a:off x="4247734" y="6213982"/>
            <a:ext cx="1778936" cy="979188"/>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Anzahl Zimmer</a:t>
            </a:r>
          </a:p>
        </p:txBody>
      </p:sp>
      <p:sp>
        <p:nvSpPr>
          <p:cNvPr id="659" name="Wohnfläche"/>
          <p:cNvSpPr/>
          <p:nvPr/>
        </p:nvSpPr>
        <p:spPr>
          <a:xfrm>
            <a:off x="750470" y="6754945"/>
            <a:ext cx="1778936" cy="979188"/>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Wohnfläche</a:t>
            </a:r>
          </a:p>
        </p:txBody>
      </p:sp>
      <p:sp>
        <p:nvSpPr>
          <p:cNvPr id="660" name="Hauspreis"/>
          <p:cNvSpPr/>
          <p:nvPr/>
        </p:nvSpPr>
        <p:spPr>
          <a:xfrm>
            <a:off x="4246860" y="7424304"/>
            <a:ext cx="1778937" cy="979188"/>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Hauspreis</a:t>
            </a:r>
          </a:p>
        </p:txBody>
      </p:sp>
      <p:sp>
        <p:nvSpPr>
          <p:cNvPr id="661" name="Linie"/>
          <p:cNvSpPr/>
          <p:nvPr/>
        </p:nvSpPr>
        <p:spPr>
          <a:xfrm>
            <a:off x="2556575" y="7316163"/>
            <a:ext cx="1667002" cy="657141"/>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62" name="Linie"/>
          <p:cNvSpPr/>
          <p:nvPr/>
        </p:nvSpPr>
        <p:spPr>
          <a:xfrm flipV="1">
            <a:off x="2555584" y="6728398"/>
            <a:ext cx="1668559" cy="553599"/>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63" name="Wir blockieren diese Variable"/>
          <p:cNvSpPr/>
          <p:nvPr/>
        </p:nvSpPr>
        <p:spPr>
          <a:xfrm>
            <a:off x="925743" y="7623688"/>
            <a:ext cx="2007792" cy="918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53" y="0"/>
                </a:moveTo>
                <a:lnTo>
                  <a:pt x="2199" y="5393"/>
                </a:lnTo>
                <a:lnTo>
                  <a:pt x="525" y="5393"/>
                </a:lnTo>
                <a:cubicBezTo>
                  <a:pt x="234" y="5393"/>
                  <a:pt x="0" y="5905"/>
                  <a:pt x="0" y="6541"/>
                </a:cubicBezTo>
                <a:lnTo>
                  <a:pt x="0" y="20443"/>
                </a:lnTo>
                <a:cubicBezTo>
                  <a:pt x="0" y="21079"/>
                  <a:pt x="234" y="21600"/>
                  <a:pt x="525" y="21600"/>
                </a:cubicBezTo>
                <a:lnTo>
                  <a:pt x="21075" y="21600"/>
                </a:lnTo>
                <a:cubicBezTo>
                  <a:pt x="21366" y="21600"/>
                  <a:pt x="21600" y="21079"/>
                  <a:pt x="21600" y="20443"/>
                </a:cubicBezTo>
                <a:lnTo>
                  <a:pt x="21600" y="6541"/>
                </a:lnTo>
                <a:cubicBezTo>
                  <a:pt x="21600" y="5905"/>
                  <a:pt x="21366" y="5393"/>
                  <a:pt x="21075" y="5393"/>
                </a:cubicBezTo>
                <a:lnTo>
                  <a:pt x="4312" y="5393"/>
                </a:lnTo>
                <a:lnTo>
                  <a:pt x="3253"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t>Wir </a:t>
            </a:r>
            <a:r>
              <a:rPr i="1"/>
              <a:t>blockieren</a:t>
            </a:r>
            <a:r>
              <a:t> diese Variable</a:t>
            </a:r>
          </a:p>
        </p:txBody>
      </p:sp>
      <p:sp>
        <p:nvSpPr>
          <p:cNvPr id="664" name="Durch das Blockieren von Wohnfläche kann keine statistische Abhängigkeit (z. B. Korrelation) mehr von Zimmer über Wohnfläche nach Hauspreis fließen…"/>
          <p:cNvSpPr txBox="1"/>
          <p:nvPr/>
        </p:nvSpPr>
        <p:spPr>
          <a:xfrm>
            <a:off x="7471805" y="5418056"/>
            <a:ext cx="5257067" cy="33475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7500" indent="-317500" algn="l">
              <a:spcBef>
                <a:spcPts val="1200"/>
              </a:spcBef>
              <a:buClr>
                <a:srgbClr val="02998B"/>
              </a:buClr>
              <a:buSzPct val="125000"/>
              <a:buChar char="▪︎"/>
              <a:defRPr sz="2000">
                <a:latin typeface="Arial"/>
                <a:ea typeface="Arial"/>
                <a:cs typeface="Arial"/>
                <a:sym typeface="Arial"/>
              </a:defRPr>
            </a:pPr>
            <a:r>
              <a:t>Durch das Blockieren von Wohnfläche kann keine statistische Abhängigkeit (z. B. Korrelation) mehr von </a:t>
            </a:r>
            <a:r>
              <a:rPr i="1"/>
              <a:t>Zimmer</a:t>
            </a:r>
            <a:r>
              <a:t> über Wohnfläche nach </a:t>
            </a:r>
            <a:r>
              <a:rPr i="1"/>
              <a:t>Hauspreis</a:t>
            </a:r>
            <a:r>
              <a:t> fließen</a:t>
            </a:r>
          </a:p>
          <a:p>
            <a:pPr marL="317500" indent="-317500" algn="l">
              <a:spcBef>
                <a:spcPts val="1200"/>
              </a:spcBef>
              <a:buClr>
                <a:srgbClr val="02998B"/>
              </a:buClr>
              <a:buSzPct val="125000"/>
              <a:buChar char="▪︎"/>
              <a:defRPr sz="2000">
                <a:latin typeface="Arial"/>
                <a:ea typeface="Arial"/>
                <a:cs typeface="Arial"/>
                <a:sym typeface="Arial"/>
              </a:defRPr>
            </a:pPr>
            <a:r>
              <a:t>Der Pfad von </a:t>
            </a:r>
            <a:r>
              <a:rPr i="1"/>
              <a:t>Wohnfläche</a:t>
            </a:r>
            <a:r>
              <a:t> nach </a:t>
            </a:r>
            <a:r>
              <a:rPr i="1"/>
              <a:t>Hauspreis</a:t>
            </a:r>
            <a:r>
              <a:t> ist ebenfalls geschlossen</a:t>
            </a:r>
          </a:p>
          <a:p>
            <a:pPr marL="317500" indent="-317500" algn="l">
              <a:spcBef>
                <a:spcPts val="1200"/>
              </a:spcBef>
              <a:buClr>
                <a:srgbClr val="02998B"/>
              </a:buClr>
              <a:buSzPct val="125000"/>
              <a:buChar char="▪︎"/>
              <a:defRPr sz="2000">
                <a:latin typeface="Arial"/>
                <a:ea typeface="Arial"/>
                <a:cs typeface="Arial"/>
                <a:sym typeface="Arial"/>
              </a:defRPr>
            </a:pPr>
            <a:r>
              <a:t>Laut dem Modell darf keine (statist.) Abhängigkeit zwischen </a:t>
            </a:r>
            <a:r>
              <a:rPr i="1"/>
              <a:t>Zimmer</a:t>
            </a:r>
            <a:r>
              <a:t> und </a:t>
            </a:r>
            <a:r>
              <a:rPr i="1"/>
              <a:t>Hauspreis</a:t>
            </a:r>
            <a:r>
              <a:t> übrig bleiben, wenn man </a:t>
            </a:r>
            <a:r>
              <a:rPr i="1"/>
              <a:t>Wohnfläche</a:t>
            </a:r>
            <a:r>
              <a:t> blockiert.</a:t>
            </a:r>
          </a:p>
        </p:txBody>
      </p:sp>
      <p:sp>
        <p:nvSpPr>
          <p:cNvPr id="665" name="Blockieren"/>
          <p:cNvSpPr/>
          <p:nvPr/>
        </p:nvSpPr>
        <p:spPr>
          <a:xfrm>
            <a:off x="543419" y="2177009"/>
            <a:ext cx="2335572" cy="1058900"/>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Blockieren</a:t>
            </a:r>
          </a:p>
        </p:txBody>
      </p:sp>
      <p:sp>
        <p:nvSpPr>
          <p:cNvPr id="666" name="Aufnahme der Konfundierungsvariable in ein Regressionsmodell…"/>
          <p:cNvSpPr txBox="1"/>
          <p:nvPr/>
        </p:nvSpPr>
        <p:spPr>
          <a:xfrm>
            <a:off x="3501464" y="1832789"/>
            <a:ext cx="8959917" cy="17473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267368" indent="-267368" algn="l">
              <a:spcBef>
                <a:spcPts val="1200"/>
              </a:spcBef>
              <a:buSzPct val="100000"/>
              <a:buAutoNum type="arabicPeriod" startAt="1"/>
              <a:defRPr sz="2000">
                <a:latin typeface="Arial"/>
                <a:ea typeface="Arial"/>
                <a:cs typeface="Arial"/>
                <a:sym typeface="Arial"/>
              </a:defRPr>
            </a:pPr>
            <a:r>
              <a:t>Aufnahme der Konfundierungsvariable in ein Regressionsmodell</a:t>
            </a:r>
          </a:p>
          <a:p>
            <a:pPr marL="267368" indent="-267368" algn="l">
              <a:spcBef>
                <a:spcPts val="1200"/>
              </a:spcBef>
              <a:buSzPct val="100000"/>
              <a:buAutoNum type="arabicPeriod" startAt="1"/>
              <a:defRPr sz="2000">
                <a:latin typeface="Arial"/>
                <a:ea typeface="Arial"/>
                <a:cs typeface="Arial"/>
                <a:sym typeface="Arial"/>
              </a:defRPr>
            </a:pPr>
            <a:r>
              <a:t>Getrennte Analyse von Subgruppen</a:t>
            </a:r>
          </a:p>
          <a:p>
            <a:pPr marL="267368" indent="-267368" algn="l">
              <a:spcBef>
                <a:spcPts val="1200"/>
              </a:spcBef>
              <a:buSzPct val="100000"/>
              <a:buAutoNum type="arabicPeriod" startAt="1"/>
              <a:defRPr sz="2000">
                <a:latin typeface="Arial"/>
                <a:ea typeface="Arial"/>
                <a:cs typeface="Arial"/>
                <a:sym typeface="Arial"/>
              </a:defRPr>
            </a:pPr>
            <a:r>
              <a:t>Durchführung eines randomisierten Experiments</a:t>
            </a:r>
          </a:p>
          <a:p>
            <a:pPr marL="267368" indent="-267368" algn="l">
              <a:spcBef>
                <a:spcPts val="1200"/>
              </a:spcBef>
              <a:buSzPct val="100000"/>
              <a:buAutoNum type="arabicPeriod" startAt="1"/>
              <a:defRPr sz="2000">
                <a:latin typeface="Arial"/>
                <a:ea typeface="Arial"/>
                <a:cs typeface="Arial"/>
                <a:sym typeface="Arial"/>
              </a:defRPr>
            </a:pPr>
            <a:r>
              <a:t>… </a:t>
            </a:r>
          </a:p>
        </p:txBody>
      </p:sp>
      <p:sp>
        <p:nvSpPr>
          <p:cNvPr id="667" name="Gibt es einen kausalen Effekt von Zimmer auf Hauspreis?"/>
          <p:cNvSpPr txBox="1"/>
          <p:nvPr/>
        </p:nvSpPr>
        <p:spPr>
          <a:xfrm>
            <a:off x="535935" y="5431799"/>
            <a:ext cx="6707558" cy="41383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i="1" sz="2000">
                <a:latin typeface="Arial"/>
                <a:ea typeface="Arial"/>
                <a:cs typeface="Arial"/>
                <a:sym typeface="Arial"/>
              </a:defRPr>
            </a:lvl1pPr>
          </a:lstStyle>
          <a:p>
            <a:pPr/>
            <a:r>
              <a:t>Gibt es einen kausalen Effekt von Zimmer auf Hauspreis?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0" name="Was tun bei Konfundierung? Blockieren!"/>
          <p:cNvSpPr txBox="1"/>
          <p:nvPr>
            <p:ph type="body" idx="21"/>
          </p:nvPr>
        </p:nvSpPr>
        <p:spPr>
          <a:prstGeom prst="rect">
            <a:avLst/>
          </a:prstGeom>
        </p:spPr>
        <p:txBody>
          <a:bodyPr/>
          <a:lstStyle/>
          <a:p>
            <a:pPr/>
            <a:r>
              <a:t>Was tun bei Konfundierung? Blockieren!</a:t>
            </a:r>
          </a:p>
        </p:txBody>
      </p:sp>
      <p:sp>
        <p:nvSpPr>
          <p:cNvPr id="671" name="1. Aufnahme der Konfundierungsvariable in ein Regressionsmodell:"/>
          <p:cNvSpPr txBox="1"/>
          <p:nvPr/>
        </p:nvSpPr>
        <p:spPr>
          <a:xfrm>
            <a:off x="446904" y="4161546"/>
            <a:ext cx="8347520" cy="41383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b="1" sz="2000">
                <a:latin typeface="Arial"/>
                <a:ea typeface="Arial"/>
                <a:cs typeface="Arial"/>
                <a:sym typeface="Arial"/>
              </a:defRPr>
            </a:lvl1pPr>
          </a:lstStyle>
          <a:p>
            <a:pPr/>
            <a:r>
              <a:t>1. Aufnahme der Konfundierungsvariable in ein Regressionsmodell:</a:t>
            </a:r>
          </a:p>
        </p:txBody>
      </p:sp>
      <p:sp>
        <p:nvSpPr>
          <p:cNvPr id="672" name="my.adj.model &lt;- lm(price ~ bedrooms + livingArea, data = SaratogaHouses)…"/>
          <p:cNvSpPr txBox="1"/>
          <p:nvPr/>
        </p:nvSpPr>
        <p:spPr>
          <a:xfrm>
            <a:off x="465753" y="4822998"/>
            <a:ext cx="11318034" cy="1247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r>
              <a:t>my.adj.model &lt;- lm(price ~ bedrooms + livingArea, data = SaratogaHouses)</a:t>
            </a:r>
          </a:p>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r>
              <a:t>my.adj.model</a:t>
            </a:r>
          </a:p>
        </p:txBody>
      </p:sp>
      <p:sp>
        <p:nvSpPr>
          <p:cNvPr id="673" name="Coefficients:…"/>
          <p:cNvSpPr txBox="1"/>
          <p:nvPr/>
        </p:nvSpPr>
        <p:spPr>
          <a:xfrm>
            <a:off x="463076" y="6366652"/>
            <a:ext cx="5492860" cy="968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r>
              <a:t>Coefficients:</a:t>
            </a:r>
          </a:p>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r>
              <a:t>(Intercept)     bedrooms   livingArea  </a:t>
            </a:r>
          </a:p>
          <a:p>
            <a:pPr algn="l" defTabSz="457200">
              <a:lnSpc>
                <a:spcPts val="3900"/>
              </a:lnSpc>
              <a:defRPr sz="1800">
                <a:ln w="0" cap="flat">
                  <a:solidFill>
                    <a:srgbClr val="000000"/>
                  </a:solidFill>
                  <a:prstDash val="solid"/>
                  <a:miter lim="400000"/>
                </a:ln>
                <a:solidFill>
                  <a:srgbClr val="333333"/>
                </a:solidFill>
                <a:latin typeface="Courier"/>
                <a:ea typeface="Courier"/>
                <a:cs typeface="Courier"/>
                <a:sym typeface="Courier"/>
              </a:defRPr>
            </a:pPr>
            <a:r>
              <a:t>    36667.9     -14196.8        125.4</a:t>
            </a:r>
          </a:p>
        </p:txBody>
      </p:sp>
      <p:sp>
        <p:nvSpPr>
          <p:cNvPr id="674" name="Tatsächlich hat die Variable Anzahl der Zimmer (bedrooms) einen Effekt, allerdings wirkt sie negativ (nicht positiv) auf den Hauspreis (price)!"/>
          <p:cNvSpPr txBox="1"/>
          <p:nvPr/>
        </p:nvSpPr>
        <p:spPr>
          <a:xfrm>
            <a:off x="465874" y="7791873"/>
            <a:ext cx="12488099" cy="7059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a:spcBef>
                <a:spcPts val="1200"/>
              </a:spcBef>
              <a:defRPr sz="2000">
                <a:latin typeface="Arial"/>
                <a:ea typeface="Arial"/>
                <a:cs typeface="Arial"/>
                <a:sym typeface="Arial"/>
              </a:defRPr>
            </a:pPr>
            <a:r>
              <a:t>Tatsächlich hat die Variable </a:t>
            </a:r>
            <a:r>
              <a:rPr i="1"/>
              <a:t>Anzahl der Zimmer</a:t>
            </a:r>
            <a:r>
              <a:t> (bedrooms) einen Effekt, allerdings wirkt sie negativ (nicht positiv) auf den </a:t>
            </a:r>
            <a:r>
              <a:rPr i="1"/>
              <a:t>Hauspreis</a:t>
            </a:r>
            <a:r>
              <a:t> (price)!</a:t>
            </a:r>
          </a:p>
        </p:txBody>
      </p:sp>
      <p:sp>
        <p:nvSpPr>
          <p:cNvPr id="675" name="Blockieren"/>
          <p:cNvSpPr/>
          <p:nvPr/>
        </p:nvSpPr>
        <p:spPr>
          <a:xfrm>
            <a:off x="543419" y="2177009"/>
            <a:ext cx="2335572" cy="1058900"/>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Blockieren</a:t>
            </a:r>
          </a:p>
        </p:txBody>
      </p:sp>
      <p:sp>
        <p:nvSpPr>
          <p:cNvPr id="676" name="Aufnahme der Konfundierungsvariable in ein Regressionsmodell…"/>
          <p:cNvSpPr txBox="1"/>
          <p:nvPr/>
        </p:nvSpPr>
        <p:spPr>
          <a:xfrm>
            <a:off x="3501464" y="1832789"/>
            <a:ext cx="8959917" cy="17473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267368" indent="-267368" algn="l">
              <a:spcBef>
                <a:spcPts val="1200"/>
              </a:spcBef>
              <a:buSzPct val="100000"/>
              <a:buAutoNum type="arabicPeriod" startAt="1"/>
              <a:defRPr b="1" sz="2000">
                <a:latin typeface="Arial"/>
                <a:ea typeface="Arial"/>
                <a:cs typeface="Arial"/>
                <a:sym typeface="Arial"/>
              </a:defRPr>
            </a:pPr>
            <a:r>
              <a:t>Aufnahme der Konfundierungsvariable in ein Regressionsmodell</a:t>
            </a:r>
          </a:p>
          <a:p>
            <a:pPr marL="267368" indent="-267368" algn="l">
              <a:spcBef>
                <a:spcPts val="1200"/>
              </a:spcBef>
              <a:buSzPct val="100000"/>
              <a:buAutoNum type="arabicPeriod" startAt="1"/>
              <a:defRPr sz="2000">
                <a:solidFill>
                  <a:srgbClr val="929292"/>
                </a:solidFill>
                <a:latin typeface="Arial"/>
                <a:ea typeface="Arial"/>
                <a:cs typeface="Arial"/>
                <a:sym typeface="Arial"/>
              </a:defRPr>
            </a:pPr>
            <a:r>
              <a:t>Getrennte Analyse von Subgruppen</a:t>
            </a:r>
          </a:p>
          <a:p>
            <a:pPr marL="267368" indent="-267368" algn="l">
              <a:spcBef>
                <a:spcPts val="1200"/>
              </a:spcBef>
              <a:buSzPct val="100000"/>
              <a:buAutoNum type="arabicPeriod" startAt="1"/>
              <a:defRPr sz="2000">
                <a:solidFill>
                  <a:srgbClr val="929292"/>
                </a:solidFill>
                <a:latin typeface="Arial"/>
                <a:ea typeface="Arial"/>
                <a:cs typeface="Arial"/>
                <a:sym typeface="Arial"/>
              </a:defRPr>
            </a:pPr>
            <a:r>
              <a:t>Durchführung eines randomisierten Experiments</a:t>
            </a:r>
          </a:p>
          <a:p>
            <a:pPr marL="267368" indent="-267368" algn="l">
              <a:spcBef>
                <a:spcPts val="1200"/>
              </a:spcBef>
              <a:buSzPct val="100000"/>
              <a:buAutoNum type="arabicPeriod" startAt="1"/>
              <a:defRPr sz="2000">
                <a:solidFill>
                  <a:srgbClr val="929292"/>
                </a:solidFill>
                <a:latin typeface="Arial"/>
                <a:ea typeface="Arial"/>
                <a:cs typeface="Arial"/>
                <a:sym typeface="Arial"/>
              </a:defRPr>
            </a:pPr>
            <a:r>
              <a: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9" name="Was tun bei Konfundierung? Blockieren!"/>
          <p:cNvSpPr txBox="1"/>
          <p:nvPr>
            <p:ph type="body" idx="21"/>
          </p:nvPr>
        </p:nvSpPr>
        <p:spPr>
          <a:prstGeom prst="rect">
            <a:avLst/>
          </a:prstGeom>
        </p:spPr>
        <p:txBody>
          <a:bodyPr/>
          <a:lstStyle/>
          <a:p>
            <a:pPr/>
            <a:r>
              <a:t>Was tun bei Konfundierung? Blockieren!</a:t>
            </a:r>
          </a:p>
        </p:txBody>
      </p:sp>
      <p:sp>
        <p:nvSpPr>
          <p:cNvPr id="680" name="2. Getrennte Analyse von Subgruppen (Konstanthalten, Stratifizieren)"/>
          <p:cNvSpPr txBox="1"/>
          <p:nvPr/>
        </p:nvSpPr>
        <p:spPr>
          <a:xfrm>
            <a:off x="446904" y="4161546"/>
            <a:ext cx="8516440" cy="41383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b="1" sz="2000">
                <a:latin typeface="Arial"/>
                <a:ea typeface="Arial"/>
                <a:cs typeface="Arial"/>
                <a:sym typeface="Arial"/>
              </a:defRPr>
            </a:lvl1pPr>
          </a:lstStyle>
          <a:p>
            <a:pPr/>
            <a:r>
              <a:t>2. Getrennte Analyse von Subgruppen (Konstanthalten, Stratifizieren)</a:t>
            </a:r>
          </a:p>
        </p:txBody>
      </p:sp>
      <p:pic>
        <p:nvPicPr>
          <p:cNvPr id="681" name="Bild" descr="Bild"/>
          <p:cNvPicPr>
            <a:picLocks noChangeAspect="1"/>
          </p:cNvPicPr>
          <p:nvPr/>
        </p:nvPicPr>
        <p:blipFill>
          <a:blip r:embed="rId2">
            <a:extLst/>
          </a:blip>
          <a:srcRect l="0" t="12089" r="0" b="0"/>
          <a:stretch>
            <a:fillRect/>
          </a:stretch>
        </p:blipFill>
        <p:spPr>
          <a:xfrm>
            <a:off x="619497" y="5041264"/>
            <a:ext cx="8244717" cy="3623971"/>
          </a:xfrm>
          <a:prstGeom prst="rect">
            <a:avLst/>
          </a:prstGeom>
          <a:ln w="12700">
            <a:miter lim="400000"/>
          </a:ln>
        </p:spPr>
      </p:pic>
      <p:sp>
        <p:nvSpPr>
          <p:cNvPr id="682" name="Dablander, F. (2020). An Introduction to Causal Inference [Preprint]. PsyArXiv. https://doi.org/10.31234/osf.io/b3fkw"/>
          <p:cNvSpPr txBox="1"/>
          <p:nvPr/>
        </p:nvSpPr>
        <p:spPr>
          <a:xfrm>
            <a:off x="144024" y="8682425"/>
            <a:ext cx="4510430" cy="40529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a:spcBef>
                <a:spcPts val="1200"/>
              </a:spcBef>
              <a:defRPr sz="1000">
                <a:latin typeface="Arial"/>
                <a:ea typeface="Arial"/>
                <a:cs typeface="Arial"/>
                <a:sym typeface="Arial"/>
              </a:defRPr>
            </a:pPr>
            <a:r>
              <a:t>Dablander, F. (2020). </a:t>
            </a:r>
            <a:r>
              <a:rPr i="1"/>
              <a:t>An Introduction to Causal Inference</a:t>
            </a:r>
            <a:r>
              <a:t> [Preprint]. PsyArXiv. </a:t>
            </a:r>
            <a:r>
              <a:rPr u="sng">
                <a:solidFill>
                  <a:srgbClr val="0070C0"/>
                </a:solidFill>
                <a:uFill>
                  <a:solidFill>
                    <a:srgbClr val="0070C0"/>
                  </a:solidFill>
                </a:uFill>
                <a:hlinkClick r:id="rId3" invalidUrl="" action="" tgtFrame="" tooltip="" history="1" highlightClick="0" endSnd="0"/>
              </a:rPr>
              <a:t>https://doi.org/10.31234/osf.io/b3fkw</a:t>
            </a:r>
            <a:r>
              <a:t> </a:t>
            </a:r>
          </a:p>
        </p:txBody>
      </p:sp>
      <p:sp>
        <p:nvSpPr>
          <p:cNvPr id="683" name="Blockieren"/>
          <p:cNvSpPr/>
          <p:nvPr/>
        </p:nvSpPr>
        <p:spPr>
          <a:xfrm>
            <a:off x="508661" y="2177009"/>
            <a:ext cx="2335572" cy="1058900"/>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Blockieren</a:t>
            </a:r>
          </a:p>
        </p:txBody>
      </p:sp>
      <p:sp>
        <p:nvSpPr>
          <p:cNvPr id="684" name="Aufnahme der Konfundierungsvariable in ein Regressionsmodell…"/>
          <p:cNvSpPr txBox="1"/>
          <p:nvPr/>
        </p:nvSpPr>
        <p:spPr>
          <a:xfrm>
            <a:off x="3501464" y="1832789"/>
            <a:ext cx="8959917" cy="17473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267368" indent="-267368" algn="l">
              <a:spcBef>
                <a:spcPts val="1200"/>
              </a:spcBef>
              <a:buSzPct val="100000"/>
              <a:buAutoNum type="arabicPeriod" startAt="1"/>
              <a:defRPr sz="2000">
                <a:solidFill>
                  <a:srgbClr val="A7A7A7"/>
                </a:solidFill>
                <a:latin typeface="Arial"/>
                <a:ea typeface="Arial"/>
                <a:cs typeface="Arial"/>
                <a:sym typeface="Arial"/>
              </a:defRPr>
            </a:pPr>
            <a:r>
              <a:t>Aufnahme der Konfundierungsvariable in ein Regressionsmodell</a:t>
            </a:r>
          </a:p>
          <a:p>
            <a:pPr marL="267368" indent="-267368" algn="l">
              <a:spcBef>
                <a:spcPts val="1200"/>
              </a:spcBef>
              <a:buSzPct val="100000"/>
              <a:buAutoNum type="arabicPeriod" startAt="1"/>
              <a:defRPr b="1" sz="2000">
                <a:latin typeface="Arial"/>
                <a:ea typeface="Arial"/>
                <a:cs typeface="Arial"/>
                <a:sym typeface="Arial"/>
              </a:defRPr>
            </a:pPr>
            <a:r>
              <a:t>Getrennte Analyse von Subgruppen</a:t>
            </a:r>
          </a:p>
          <a:p>
            <a:pPr marL="267368" indent="-267368" algn="l">
              <a:spcBef>
                <a:spcPts val="1200"/>
              </a:spcBef>
              <a:buSzPct val="100000"/>
              <a:buAutoNum type="arabicPeriod" startAt="1"/>
              <a:defRPr sz="2000">
                <a:solidFill>
                  <a:srgbClr val="A7A7A7"/>
                </a:solidFill>
                <a:latin typeface="Arial"/>
                <a:ea typeface="Arial"/>
                <a:cs typeface="Arial"/>
                <a:sym typeface="Arial"/>
              </a:defRPr>
            </a:pPr>
            <a:r>
              <a:t>Durchführung eines randomisierten Experiments</a:t>
            </a:r>
          </a:p>
          <a:p>
            <a:pPr marL="267368" indent="-267368" algn="l">
              <a:spcBef>
                <a:spcPts val="1200"/>
              </a:spcBef>
              <a:buSzPct val="100000"/>
              <a:buAutoNum type="arabicPeriod" startAt="1"/>
              <a:defRPr sz="2000">
                <a:solidFill>
                  <a:srgbClr val="A7A7A7"/>
                </a:solidFill>
                <a:latin typeface="Arial"/>
                <a:ea typeface="Arial"/>
                <a:cs typeface="Arial"/>
                <a:sym typeface="Arial"/>
              </a:defRPr>
            </a:pPr>
            <a:r>
              <a:t>… </a:t>
            </a:r>
          </a:p>
        </p:txBody>
      </p:sp>
      <p:sp>
        <p:nvSpPr>
          <p:cNvPr id="685" name="C=0 C=1"/>
          <p:cNvSpPr txBox="1"/>
          <p:nvPr/>
        </p:nvSpPr>
        <p:spPr>
          <a:xfrm>
            <a:off x="8169671" y="5165850"/>
            <a:ext cx="379262" cy="4052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1000">
                <a:latin typeface="Arial"/>
                <a:ea typeface="Arial"/>
                <a:cs typeface="Arial"/>
                <a:sym typeface="Arial"/>
              </a:defRPr>
            </a:pPr>
            <a:r>
              <a:t>C=0</a:t>
            </a:r>
            <a:br/>
            <a:r>
              <a:t>C=1</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8" name="Was tun bei Konfundierung? Blockieren!"/>
          <p:cNvSpPr txBox="1"/>
          <p:nvPr>
            <p:ph type="body" idx="21"/>
          </p:nvPr>
        </p:nvSpPr>
        <p:spPr>
          <a:prstGeom prst="rect">
            <a:avLst/>
          </a:prstGeom>
        </p:spPr>
        <p:txBody>
          <a:bodyPr/>
          <a:lstStyle/>
          <a:p>
            <a:pPr/>
            <a:r>
              <a:t>Was tun bei Konfundierung? Blockieren!</a:t>
            </a:r>
          </a:p>
        </p:txBody>
      </p:sp>
      <p:sp>
        <p:nvSpPr>
          <p:cNvPr id="689" name="3. Durchführung eines randomisierten Experiments"/>
          <p:cNvSpPr txBox="1"/>
          <p:nvPr/>
        </p:nvSpPr>
        <p:spPr>
          <a:xfrm>
            <a:off x="446904" y="4161546"/>
            <a:ext cx="6338960" cy="85833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b="1" sz="2000">
                <a:latin typeface="Arial"/>
                <a:ea typeface="Arial"/>
                <a:cs typeface="Arial"/>
                <a:sym typeface="Arial"/>
              </a:defRPr>
            </a:lvl1pPr>
          </a:lstStyle>
          <a:p>
            <a:pPr/>
            <a:r>
              <a:t>3. Durchführung eines randomisierten Experiments</a:t>
            </a:r>
          </a:p>
        </p:txBody>
      </p:sp>
      <p:sp>
        <p:nvSpPr>
          <p:cNvPr id="690" name="Blockieren"/>
          <p:cNvSpPr/>
          <p:nvPr/>
        </p:nvSpPr>
        <p:spPr>
          <a:xfrm>
            <a:off x="555005" y="2177009"/>
            <a:ext cx="2335572" cy="1058900"/>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Blockieren</a:t>
            </a:r>
          </a:p>
        </p:txBody>
      </p:sp>
      <p:sp>
        <p:nvSpPr>
          <p:cNvPr id="691" name="Aufnahme der Konfundierungsvariable in ein Regressionsmodell…"/>
          <p:cNvSpPr txBox="1"/>
          <p:nvPr/>
        </p:nvSpPr>
        <p:spPr>
          <a:xfrm>
            <a:off x="3501464" y="1832789"/>
            <a:ext cx="8959917" cy="17473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267368" indent="-267368" algn="l">
              <a:spcBef>
                <a:spcPts val="1200"/>
              </a:spcBef>
              <a:buSzPct val="100000"/>
              <a:buAutoNum type="arabicPeriod" startAt="1"/>
              <a:defRPr sz="2000">
                <a:solidFill>
                  <a:srgbClr val="A7A7A7"/>
                </a:solidFill>
                <a:latin typeface="Arial"/>
                <a:ea typeface="Arial"/>
                <a:cs typeface="Arial"/>
                <a:sym typeface="Arial"/>
              </a:defRPr>
            </a:pPr>
            <a:r>
              <a:t>Aufnahme der Konfundierungsvariable in ein Regressionsmodell</a:t>
            </a:r>
          </a:p>
          <a:p>
            <a:pPr marL="267368" indent="-267368" algn="l">
              <a:spcBef>
                <a:spcPts val="1200"/>
              </a:spcBef>
              <a:buSzPct val="100000"/>
              <a:buAutoNum type="arabicPeriod" startAt="1"/>
              <a:defRPr sz="2000">
                <a:solidFill>
                  <a:srgbClr val="A7A7A7"/>
                </a:solidFill>
                <a:latin typeface="Arial"/>
                <a:ea typeface="Arial"/>
                <a:cs typeface="Arial"/>
                <a:sym typeface="Arial"/>
              </a:defRPr>
            </a:pPr>
            <a:r>
              <a:t>Getrennte Analyse von Subgruppen</a:t>
            </a:r>
          </a:p>
          <a:p>
            <a:pPr marL="267368" indent="-267368" algn="l">
              <a:spcBef>
                <a:spcPts val="1200"/>
              </a:spcBef>
              <a:buSzPct val="100000"/>
              <a:buAutoNum type="arabicPeriod" startAt="1"/>
              <a:defRPr b="1" sz="2000">
                <a:latin typeface="Arial"/>
                <a:ea typeface="Arial"/>
                <a:cs typeface="Arial"/>
                <a:sym typeface="Arial"/>
              </a:defRPr>
            </a:pPr>
            <a:r>
              <a:t>Durchführung eines randomisierten Experiments</a:t>
            </a:r>
          </a:p>
          <a:p>
            <a:pPr marL="267368" indent="-267368" algn="l">
              <a:spcBef>
                <a:spcPts val="1200"/>
              </a:spcBef>
              <a:buSzPct val="100000"/>
              <a:buAutoNum type="arabicPeriod" startAt="1"/>
              <a:defRPr sz="2000">
                <a:solidFill>
                  <a:srgbClr val="A7A7A7"/>
                </a:solidFill>
                <a:latin typeface="Arial"/>
                <a:ea typeface="Arial"/>
                <a:cs typeface="Arial"/>
                <a:sym typeface="Arial"/>
              </a:defRPr>
            </a:pPr>
            <a:r>
              <a:t>… </a:t>
            </a:r>
          </a:p>
        </p:txBody>
      </p:sp>
      <p:sp>
        <p:nvSpPr>
          <p:cNvPr id="692" name="Anzahl Zimmer"/>
          <p:cNvSpPr/>
          <p:nvPr/>
        </p:nvSpPr>
        <p:spPr>
          <a:xfrm>
            <a:off x="4284107" y="5712227"/>
            <a:ext cx="1874519" cy="1031800"/>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Anzahl Zimmer</a:t>
            </a:r>
          </a:p>
        </p:txBody>
      </p:sp>
      <p:sp>
        <p:nvSpPr>
          <p:cNvPr id="693" name="Wohnfläche"/>
          <p:cNvSpPr/>
          <p:nvPr/>
        </p:nvSpPr>
        <p:spPr>
          <a:xfrm>
            <a:off x="599852" y="6491340"/>
            <a:ext cx="1874519" cy="10318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Wohnfläche</a:t>
            </a:r>
          </a:p>
        </p:txBody>
      </p:sp>
      <p:sp>
        <p:nvSpPr>
          <p:cNvPr id="694" name="Hauspreis"/>
          <p:cNvSpPr/>
          <p:nvPr/>
        </p:nvSpPr>
        <p:spPr>
          <a:xfrm>
            <a:off x="4284107" y="7383355"/>
            <a:ext cx="1874519" cy="1031800"/>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Hauspreis</a:t>
            </a:r>
          </a:p>
        </p:txBody>
      </p:sp>
      <p:sp>
        <p:nvSpPr>
          <p:cNvPr id="695" name="Linie"/>
          <p:cNvSpPr/>
          <p:nvPr/>
        </p:nvSpPr>
        <p:spPr>
          <a:xfrm>
            <a:off x="2503001" y="7082713"/>
            <a:ext cx="1757255" cy="849259"/>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96" name="Linie"/>
          <p:cNvSpPr/>
          <p:nvPr/>
        </p:nvSpPr>
        <p:spPr>
          <a:xfrm flipV="1">
            <a:off x="2501956" y="6280218"/>
            <a:ext cx="1758997" cy="766492"/>
          </a:xfrm>
          <a:prstGeom prst="line">
            <a:avLst/>
          </a:prstGeom>
          <a:ln w="63500">
            <a:solidFill>
              <a:srgbClr val="395B74"/>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697" name="Anzahl Zimmer"/>
          <p:cNvSpPr/>
          <p:nvPr/>
        </p:nvSpPr>
        <p:spPr>
          <a:xfrm>
            <a:off x="10528510" y="5714927"/>
            <a:ext cx="1874520" cy="103180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Anzahl Zimmer</a:t>
            </a:r>
          </a:p>
        </p:txBody>
      </p:sp>
      <p:sp>
        <p:nvSpPr>
          <p:cNvPr id="698" name="Wohnfläche"/>
          <p:cNvSpPr/>
          <p:nvPr/>
        </p:nvSpPr>
        <p:spPr>
          <a:xfrm>
            <a:off x="6844255" y="6494041"/>
            <a:ext cx="1874520" cy="1031800"/>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Wohnfläche</a:t>
            </a:r>
          </a:p>
        </p:txBody>
      </p:sp>
      <p:sp>
        <p:nvSpPr>
          <p:cNvPr id="699" name="Hauspreis"/>
          <p:cNvSpPr/>
          <p:nvPr/>
        </p:nvSpPr>
        <p:spPr>
          <a:xfrm>
            <a:off x="10528510" y="7386056"/>
            <a:ext cx="1874520" cy="1031800"/>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Hauspreis</a:t>
            </a:r>
          </a:p>
        </p:txBody>
      </p:sp>
      <p:sp>
        <p:nvSpPr>
          <p:cNvPr id="700" name="Linie"/>
          <p:cNvSpPr/>
          <p:nvPr/>
        </p:nvSpPr>
        <p:spPr>
          <a:xfrm>
            <a:off x="8747405" y="7085413"/>
            <a:ext cx="1757254" cy="849260"/>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701" name="Bahn kreuzt"/>
          <p:cNvSpPr/>
          <p:nvPr/>
        </p:nvSpPr>
        <p:spPr>
          <a:xfrm>
            <a:off x="9528693" y="6260824"/>
            <a:ext cx="397699" cy="397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395B74"/>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sp>
        <p:nvSpPr>
          <p:cNvPr id="702" name="UV im Experiment"/>
          <p:cNvSpPr/>
          <p:nvPr/>
        </p:nvSpPr>
        <p:spPr>
          <a:xfrm>
            <a:off x="5576093" y="4734334"/>
            <a:ext cx="1852614" cy="1219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0" y="0"/>
                </a:moveTo>
                <a:cubicBezTo>
                  <a:pt x="331" y="0"/>
                  <a:pt x="0" y="504"/>
                  <a:pt x="0" y="1125"/>
                </a:cubicBezTo>
                <a:lnTo>
                  <a:pt x="0" y="14709"/>
                </a:lnTo>
                <a:cubicBezTo>
                  <a:pt x="0" y="15331"/>
                  <a:pt x="331" y="15834"/>
                  <a:pt x="740" y="15834"/>
                </a:cubicBezTo>
                <a:lnTo>
                  <a:pt x="2017" y="15834"/>
                </a:lnTo>
                <a:lnTo>
                  <a:pt x="3503" y="21600"/>
                </a:lnTo>
                <a:lnTo>
                  <a:pt x="4988" y="15834"/>
                </a:lnTo>
                <a:lnTo>
                  <a:pt x="20860" y="15834"/>
                </a:lnTo>
                <a:cubicBezTo>
                  <a:pt x="21269" y="15834"/>
                  <a:pt x="21600" y="15331"/>
                  <a:pt x="21600" y="14709"/>
                </a:cubicBezTo>
                <a:lnTo>
                  <a:pt x="21600" y="1125"/>
                </a:lnTo>
                <a:cubicBezTo>
                  <a:pt x="21600" y="504"/>
                  <a:pt x="21269" y="0"/>
                  <a:pt x="20860" y="0"/>
                </a:cubicBezTo>
                <a:lnTo>
                  <a:pt x="740"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UV im Experiment</a:t>
            </a:r>
          </a:p>
        </p:txBody>
      </p:sp>
      <p:sp>
        <p:nvSpPr>
          <p:cNvPr id="703" name="Z ist nicht mehr von W abhängig"/>
          <p:cNvSpPr/>
          <p:nvPr/>
        </p:nvSpPr>
        <p:spPr>
          <a:xfrm>
            <a:off x="8488414" y="5232085"/>
            <a:ext cx="1852613" cy="1139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0" y="0"/>
                </a:moveTo>
                <a:cubicBezTo>
                  <a:pt x="331" y="0"/>
                  <a:pt x="0" y="539"/>
                  <a:pt x="0" y="1203"/>
                </a:cubicBezTo>
                <a:lnTo>
                  <a:pt x="0" y="15734"/>
                </a:lnTo>
                <a:cubicBezTo>
                  <a:pt x="0" y="16398"/>
                  <a:pt x="331" y="16937"/>
                  <a:pt x="740" y="16937"/>
                </a:cubicBezTo>
                <a:lnTo>
                  <a:pt x="12461" y="16937"/>
                </a:lnTo>
                <a:lnTo>
                  <a:pt x="13947" y="21600"/>
                </a:lnTo>
                <a:lnTo>
                  <a:pt x="15427" y="16937"/>
                </a:lnTo>
                <a:lnTo>
                  <a:pt x="20860" y="16937"/>
                </a:lnTo>
                <a:cubicBezTo>
                  <a:pt x="21269" y="16937"/>
                  <a:pt x="21600" y="16398"/>
                  <a:pt x="21600" y="15734"/>
                </a:cubicBezTo>
                <a:lnTo>
                  <a:pt x="21600" y="1203"/>
                </a:lnTo>
                <a:cubicBezTo>
                  <a:pt x="21600" y="539"/>
                  <a:pt x="21269" y="0"/>
                  <a:pt x="20860" y="0"/>
                </a:cubicBezTo>
                <a:lnTo>
                  <a:pt x="740"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 ist nicht mehr von W abhängig</a:t>
            </a:r>
          </a:p>
        </p:txBody>
      </p:sp>
      <p:sp>
        <p:nvSpPr>
          <p:cNvPr id="704" name="Durch das Experiment wird dieser Pfad gekappt"/>
          <p:cNvSpPr/>
          <p:nvPr/>
        </p:nvSpPr>
        <p:spPr>
          <a:xfrm>
            <a:off x="1142979" y="4942882"/>
            <a:ext cx="2837657" cy="1692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 y="0"/>
                </a:moveTo>
                <a:cubicBezTo>
                  <a:pt x="216" y="0"/>
                  <a:pt x="0" y="363"/>
                  <a:pt x="0" y="811"/>
                </a:cubicBezTo>
                <a:lnTo>
                  <a:pt x="0" y="10597"/>
                </a:lnTo>
                <a:cubicBezTo>
                  <a:pt x="0" y="11045"/>
                  <a:pt x="216" y="11408"/>
                  <a:pt x="483" y="11408"/>
                </a:cubicBezTo>
                <a:lnTo>
                  <a:pt x="16766" y="11408"/>
                </a:lnTo>
                <a:lnTo>
                  <a:pt x="17733" y="21600"/>
                </a:lnTo>
                <a:lnTo>
                  <a:pt x="18700" y="11408"/>
                </a:lnTo>
                <a:lnTo>
                  <a:pt x="21117" y="11408"/>
                </a:lnTo>
                <a:cubicBezTo>
                  <a:pt x="21384" y="11408"/>
                  <a:pt x="21600" y="11045"/>
                  <a:pt x="21600" y="10597"/>
                </a:cubicBezTo>
                <a:lnTo>
                  <a:pt x="21600" y="811"/>
                </a:lnTo>
                <a:cubicBezTo>
                  <a:pt x="21600" y="363"/>
                  <a:pt x="21384" y="0"/>
                  <a:pt x="21117" y="0"/>
                </a:cubicBezTo>
                <a:lnTo>
                  <a:pt x="483"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Durch das Experiment wird dieser Pfad gekappt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70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Gott ist gerecht: Schönheit und Intelligenz sind unabhängig  (?)"/>
          <p:cNvSpPr txBox="1"/>
          <p:nvPr>
            <p:ph type="title"/>
          </p:nvPr>
        </p:nvSpPr>
        <p:spPr>
          <a:xfrm>
            <a:off x="650239" y="4758266"/>
            <a:ext cx="11704322" cy="3973790"/>
          </a:xfrm>
          <a:prstGeom prst="rect">
            <a:avLst/>
          </a:prstGeom>
        </p:spPr>
        <p:txBody>
          <a:bodyPr/>
          <a:lstStyle/>
          <a:p>
            <a:pPr lvl="3" algn="r">
              <a:defRPr sz="8400">
                <a:solidFill>
                  <a:schemeClr val="accent5"/>
                </a:solidFill>
              </a:defRPr>
            </a:pPr>
            <a:r>
              <a:t>Gott ist gerecht:</a:t>
            </a:r>
            <a:br/>
            <a:r>
              <a:t>Schönheit und Intelligenz sind unabhängig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0" name="In Wahrheit kein Zusammenhang von Intelligenz und Schönheit"/>
          <p:cNvSpPr txBox="1"/>
          <p:nvPr>
            <p:ph type="body" idx="21"/>
          </p:nvPr>
        </p:nvSpPr>
        <p:spPr>
          <a:prstGeom prst="rect">
            <a:avLst/>
          </a:prstGeom>
        </p:spPr>
        <p:txBody>
          <a:bodyPr/>
          <a:lstStyle>
            <a:lvl1pPr marL="105410" marR="105410" indent="105410" defTabSz="1079398">
              <a:defRPr sz="5146"/>
            </a:lvl1pPr>
          </a:lstStyle>
          <a:p>
            <a:pPr/>
            <a:r>
              <a:t>In Wahrheit kein Zusammenhang von Intelligenz und Schönheit</a:t>
            </a:r>
          </a:p>
        </p:txBody>
      </p:sp>
      <p:pic>
        <p:nvPicPr>
          <p:cNvPr id="711" name="Bild" descr="Bild"/>
          <p:cNvPicPr>
            <a:picLocks noChangeAspect="1"/>
          </p:cNvPicPr>
          <p:nvPr/>
        </p:nvPicPr>
        <p:blipFill>
          <a:blip r:embed="rId2">
            <a:extLst/>
          </a:blip>
          <a:stretch>
            <a:fillRect/>
          </a:stretch>
        </p:blipFill>
        <p:spPr>
          <a:xfrm>
            <a:off x="580150" y="1903622"/>
            <a:ext cx="11496603" cy="709556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4" name="Ihre Dates sind aber entweder schön oder schlau (?)"/>
          <p:cNvSpPr txBox="1"/>
          <p:nvPr>
            <p:ph type="body" idx="21"/>
          </p:nvPr>
        </p:nvSpPr>
        <p:spPr>
          <a:prstGeom prst="rect">
            <a:avLst/>
          </a:prstGeom>
        </p:spPr>
        <p:txBody>
          <a:bodyPr/>
          <a:lstStyle/>
          <a:p>
            <a:pPr/>
            <a:r>
              <a:t>Ihre Dates sind aber entweder schön oder schlau (?)</a:t>
            </a:r>
          </a:p>
        </p:txBody>
      </p:sp>
      <p:pic>
        <p:nvPicPr>
          <p:cNvPr id="715" name="Bild" descr="Bild"/>
          <p:cNvPicPr>
            <a:picLocks noChangeAspect="1"/>
          </p:cNvPicPr>
          <p:nvPr/>
        </p:nvPicPr>
        <p:blipFill>
          <a:blip r:embed="rId2">
            <a:extLst/>
          </a:blip>
          <a:stretch>
            <a:fillRect/>
          </a:stretch>
        </p:blipFill>
        <p:spPr>
          <a:xfrm>
            <a:off x="506984" y="2211601"/>
            <a:ext cx="11351405" cy="700594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8" name="DAG zeigt bedingte Abhängigkeit"/>
          <p:cNvSpPr txBox="1"/>
          <p:nvPr>
            <p:ph type="body" idx="21"/>
          </p:nvPr>
        </p:nvSpPr>
        <p:spPr>
          <a:prstGeom prst="rect">
            <a:avLst/>
          </a:prstGeom>
        </p:spPr>
        <p:txBody>
          <a:bodyPr/>
          <a:lstStyle/>
          <a:p>
            <a:pPr/>
            <a:r>
              <a:t>DAG zeigt bedingte Abhängigkeit</a:t>
            </a:r>
          </a:p>
        </p:txBody>
      </p:sp>
      <p:pic>
        <p:nvPicPr>
          <p:cNvPr id="719" name="Bild" descr="Bild"/>
          <p:cNvPicPr>
            <a:picLocks noChangeAspect="1"/>
          </p:cNvPicPr>
          <p:nvPr/>
        </p:nvPicPr>
        <p:blipFill>
          <a:blip r:embed="rId2">
            <a:extLst/>
          </a:blip>
          <a:stretch>
            <a:fillRect/>
          </a:stretch>
        </p:blipFill>
        <p:spPr>
          <a:xfrm>
            <a:off x="1727808" y="2269612"/>
            <a:ext cx="10785673" cy="665678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Studie B: Was raten Sie dem Arzt?"/>
          <p:cNvSpPr txBox="1"/>
          <p:nvPr>
            <p:ph type="body" idx="21"/>
          </p:nvPr>
        </p:nvSpPr>
        <p:spPr>
          <a:prstGeom prst="rect">
            <a:avLst/>
          </a:prstGeom>
        </p:spPr>
        <p:txBody>
          <a:bodyPr/>
          <a:lstStyle/>
          <a:p>
            <a:pPr/>
            <a:r>
              <a:t>Studie B: Was raten Sie dem Arzt?</a:t>
            </a:r>
          </a:p>
        </p:txBody>
      </p:sp>
      <p:graphicFrame>
        <p:nvGraphicFramePr>
          <p:cNvPr id="161" name="Tabelle"/>
          <p:cNvGraphicFramePr/>
          <p:nvPr/>
        </p:nvGraphicFramePr>
        <p:xfrm>
          <a:off x="1558812" y="3062861"/>
          <a:ext cx="9899876" cy="4983371"/>
        </p:xfrm>
        <a:graphic xmlns:a="http://schemas.openxmlformats.org/drawingml/2006/main">
          <a:graphicData uri="http://schemas.openxmlformats.org/drawingml/2006/table">
            <a:tbl>
              <a:tblPr firstCol="1" firstRow="1" lastCol="0" lastRow="0" bandCol="0" bandRow="1" rtl="0">
                <a:tableStyleId>{D51ADE6A-740E-44AE-83CC-AE7238B6C88D}</a:tableStyleId>
              </a:tblPr>
              <a:tblGrid>
                <a:gridCol w="2252934"/>
                <a:gridCol w="3847964"/>
                <a:gridCol w="3786277"/>
              </a:tblGrid>
              <a:tr h="1242667">
                <a:tc>
                  <a:txBody>
                    <a:bodyPr/>
                    <a:lstStyle/>
                    <a:p>
                      <a:pPr algn="l">
                        <a:defRPr b="0" sz="2400">
                          <a:sym typeface="Open Sans Bold"/>
                        </a:defRPr>
                      </a:pP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rgbClr val="FFFFFF"/>
                    </a:solidFill>
                  </a:tcPr>
                </a:tc>
                <a:tc>
                  <a:txBody>
                    <a:bodyPr/>
                    <a:lstStyle/>
                    <a:p>
                      <a:pPr algn="l">
                        <a:defRPr b="0" i="0" sz="1800">
                          <a:solidFill>
                            <a:srgbClr val="000000"/>
                          </a:solidFill>
                        </a:defRPr>
                      </a:pPr>
                      <a:r>
                        <a:rPr i="1" sz="2400">
                          <a:solidFill>
                            <a:srgbClr val="FFFFFF"/>
                          </a:solidFill>
                          <a:sym typeface="Open Sans Bold"/>
                        </a:rPr>
                        <a:t>Ohne Medikament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chemeClr val="accent5"/>
                    </a:solidFill>
                  </a:tcPr>
                </a:tc>
                <a:tc>
                  <a:txBody>
                    <a:bodyPr/>
                    <a:lstStyle/>
                    <a:p>
                      <a:pPr algn="l">
                        <a:defRPr b="0" i="0" sz="1800">
                          <a:solidFill>
                            <a:srgbClr val="000000"/>
                          </a:solidFill>
                        </a:defRPr>
                      </a:pPr>
                      <a:r>
                        <a:rPr i="1" sz="2400">
                          <a:solidFill>
                            <a:srgbClr val="FFFFFF"/>
                          </a:solidFill>
                          <a:sym typeface="Open Sans Bold"/>
                        </a:rPr>
                        <a:t>Mit Medikament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38100">
                      <a:solidFill>
                        <a:srgbClr val="FFFFFF"/>
                      </a:solidFill>
                      <a:miter lim="400000"/>
                    </a:lnB>
                    <a:solidFill>
                      <a:schemeClr val="accent5"/>
                    </a:solidFill>
                  </a:tcPr>
                </a:tc>
              </a:tr>
              <a:tr h="1242667">
                <a:tc>
                  <a:txBody>
                    <a:bodyPr/>
                    <a:lstStyle/>
                    <a:p>
                      <a:pPr algn="l">
                        <a:defRPr b="0" i="0" sz="1800">
                          <a:solidFill>
                            <a:srgbClr val="000000"/>
                          </a:solidFill>
                        </a:defRPr>
                      </a:pPr>
                      <a:r>
                        <a:rPr b="1" i="1" sz="2400">
                          <a:solidFill>
                            <a:srgbClr val="FFFFFF"/>
                          </a:solidFill>
                        </a:rPr>
                        <a:t>geringer Blutdruck</a:t>
                      </a:r>
                    </a:p>
                  </a:txBody>
                  <a:tcPr marL="50800" marR="50800" marT="50800" marB="50800" anchor="ctr" anchorCtr="0" horzOverflow="overflow">
                    <a:lnL w="12700">
                      <a:solidFill>
                        <a:srgbClr val="FFFFFF"/>
                      </a:solidFill>
                      <a:miter lim="400000"/>
                    </a:lnL>
                    <a:lnR w="25400">
                      <a:solidFill>
                        <a:srgbClr val="FFFFFF"/>
                      </a:solidFill>
                      <a:miter lim="400000"/>
                    </a:lnR>
                    <a:lnT w="381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81/87 überlebt (</a:t>
                      </a:r>
                      <a:r>
                        <a:rPr>
                          <a:latin typeface="Open Sans Bold"/>
                          <a:ea typeface="Open Sans Bold"/>
                          <a:cs typeface="Open Sans Bold"/>
                          <a:sym typeface="Open Sans Bold"/>
                        </a:rPr>
                        <a:t>93</a:t>
                      </a:r>
                      <a:r>
                        <a:t>%)</a:t>
                      </a:r>
                    </a:p>
                  </a:txBody>
                  <a:tcPr marL="45720" marR="45720" marT="45720" marB="45720" anchor="t" anchorCtr="0" horzOverflow="overflow">
                    <a:lnL w="25400">
                      <a:solidFill>
                        <a:srgbClr val="FFFFFF"/>
                      </a:solidFill>
                      <a:miter lim="400000"/>
                    </a:lnL>
                    <a:lnR w="12700">
                      <a:solidFill>
                        <a:srgbClr val="FFFFFF"/>
                      </a:solidFill>
                      <a:miter lim="400000"/>
                    </a:lnR>
                    <a:lnT w="381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234/270 überlebt (</a:t>
                      </a:r>
                      <a:r>
                        <a:rPr>
                          <a:latin typeface="Open Sans Bold"/>
                          <a:ea typeface="Open Sans Bold"/>
                          <a:cs typeface="Open Sans Bold"/>
                          <a:sym typeface="Open Sans Bold"/>
                        </a:rPr>
                        <a:t>87</a:t>
                      </a:r>
                      <a:r>
                        <a:t>%)</a:t>
                      </a:r>
                    </a:p>
                  </a:txBody>
                  <a:tcPr marL="45720" marR="45720" marT="45720" marB="45720" anchor="t" anchorCtr="0" horzOverflow="overflow">
                    <a:lnL w="12700">
                      <a:solidFill>
                        <a:srgbClr val="FFFFFF"/>
                      </a:solidFill>
                      <a:miter lim="400000"/>
                    </a:lnL>
                    <a:lnR w="12700">
                      <a:solidFill>
                        <a:srgbClr val="FFFFFF"/>
                      </a:solidFill>
                      <a:miter lim="400000"/>
                    </a:lnR>
                    <a:lnT w="38100">
                      <a:solidFill>
                        <a:srgbClr val="FFFFFF"/>
                      </a:solidFill>
                      <a:miter lim="400000"/>
                    </a:lnT>
                    <a:lnB w="12700">
                      <a:solidFill>
                        <a:srgbClr val="FFFFFF"/>
                      </a:solidFill>
                      <a:miter lim="400000"/>
                    </a:lnB>
                    <a:solidFill>
                      <a:srgbClr val="D5D5D5"/>
                    </a:solidFill>
                  </a:tcPr>
                </a:tc>
              </a:tr>
              <a:tr h="1242667">
                <a:tc>
                  <a:txBody>
                    <a:bodyPr/>
                    <a:lstStyle/>
                    <a:p>
                      <a:pPr algn="l">
                        <a:defRPr b="0" i="0" sz="1800">
                          <a:solidFill>
                            <a:srgbClr val="000000"/>
                          </a:solidFill>
                        </a:defRPr>
                      </a:pPr>
                      <a:r>
                        <a:rPr b="1" i="1" sz="2400">
                          <a:solidFill>
                            <a:srgbClr val="FFFFFF"/>
                          </a:solidFill>
                        </a:rPr>
                        <a:t>hoher Blutdruck</a:t>
                      </a:r>
                    </a:p>
                  </a:txBody>
                  <a:tcPr marL="50800" marR="50800" marT="50800" marB="50800" anchor="ctr" anchorCtr="0" horzOverflow="overflow">
                    <a:lnL w="12700">
                      <a:solidFill>
                        <a:srgbClr val="FFFFFF"/>
                      </a:solidFill>
                      <a:miter lim="400000"/>
                    </a:lnL>
                    <a:lnR w="25400">
                      <a:solidFill>
                        <a:srgbClr val="FFFFFF"/>
                      </a:solidFill>
                      <a:miter lim="400000"/>
                    </a:lnR>
                    <a:lnT w="127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192/263 überlebt (</a:t>
                      </a:r>
                      <a:r>
                        <a:rPr>
                          <a:latin typeface="Open Sans Bold"/>
                          <a:ea typeface="Open Sans Bold"/>
                          <a:cs typeface="Open Sans Bold"/>
                          <a:sym typeface="Open Sans Bold"/>
                        </a:rPr>
                        <a:t>73</a:t>
                      </a:r>
                      <a:r>
                        <a:t>%)</a:t>
                      </a:r>
                    </a:p>
                  </a:txBody>
                  <a:tcPr marL="45720" marR="45720" marT="45720" marB="45720" anchor="t" anchorCtr="0" horzOverflow="overflow">
                    <a:lnL w="254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55/80 überlebt (</a:t>
                      </a:r>
                      <a:r>
                        <a:rPr>
                          <a:latin typeface="Open Sans Bold"/>
                          <a:ea typeface="Open Sans Bold"/>
                          <a:cs typeface="Open Sans Bold"/>
                          <a:sym typeface="Open Sans Bold"/>
                        </a:rPr>
                        <a:t>69</a:t>
                      </a:r>
                      <a:r>
                        <a: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r>
              <a:tr h="1242667">
                <a:tc>
                  <a:txBody>
                    <a:bodyPr/>
                    <a:lstStyle/>
                    <a:p>
                      <a:pPr algn="l">
                        <a:defRPr b="0" i="0" sz="1800">
                          <a:solidFill>
                            <a:srgbClr val="000000"/>
                          </a:solidFill>
                        </a:defRPr>
                      </a:pPr>
                      <a:r>
                        <a:rPr b="1" i="1" sz="2400">
                          <a:solidFill>
                            <a:srgbClr val="FFFFFF"/>
                          </a:solidFill>
                        </a:rPr>
                        <a:t>Gesamt</a:t>
                      </a:r>
                    </a:p>
                  </a:txBody>
                  <a:tcPr marL="50800" marR="50800" marT="50800" marB="50800" anchor="ctr" anchorCtr="0" horzOverflow="overflow">
                    <a:lnL w="12700">
                      <a:solidFill>
                        <a:srgbClr val="FFFFFF"/>
                      </a:solidFill>
                      <a:miter lim="400000"/>
                    </a:lnL>
                    <a:lnR w="25400">
                      <a:solidFill>
                        <a:srgbClr val="FFFFFF"/>
                      </a:solidFill>
                      <a:miter lim="400000"/>
                    </a:lnR>
                    <a:lnT w="12700">
                      <a:solidFill>
                        <a:srgbClr val="FFFFFF"/>
                      </a:solidFill>
                      <a:miter lim="400000"/>
                    </a:lnT>
                    <a:lnB w="12700">
                      <a:solidFill>
                        <a:srgbClr val="FFFFFF"/>
                      </a:solidFill>
                      <a:miter lim="400000"/>
                    </a:lnB>
                    <a:solidFill>
                      <a:schemeClr val="accent5"/>
                    </a:solidFill>
                  </a:tcPr>
                </a:tc>
                <a:tc>
                  <a:txBody>
                    <a:bodyPr/>
                    <a:lstStyle/>
                    <a:p>
                      <a:pPr algn="l">
                        <a:defRPr sz="2400">
                          <a:sym typeface="Open Sans Regular"/>
                        </a:defRPr>
                      </a:pPr>
                      <a:r>
                        <a:t>273/350 überlebt (</a:t>
                      </a:r>
                      <a:r>
                        <a:rPr>
                          <a:latin typeface="Open Sans Bold"/>
                          <a:ea typeface="Open Sans Bold"/>
                          <a:cs typeface="Open Sans Bold"/>
                          <a:sym typeface="Open Sans Bold"/>
                        </a:rPr>
                        <a:t>78</a:t>
                      </a:r>
                      <a:r>
                        <a:t>%)</a:t>
                      </a:r>
                    </a:p>
                  </a:txBody>
                  <a:tcPr marL="45720" marR="45720" marT="45720" marB="45720" anchor="t" anchorCtr="0" horzOverflow="overflow">
                    <a:lnL w="254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c>
                  <a:txBody>
                    <a:bodyPr/>
                    <a:lstStyle/>
                    <a:p>
                      <a:pPr algn="l">
                        <a:defRPr sz="2400">
                          <a:sym typeface="Open Sans Regular"/>
                        </a:defRPr>
                      </a:pPr>
                      <a:r>
                        <a:t>289/350 überlebt (</a:t>
                      </a:r>
                      <a:r>
                        <a:rPr>
                          <a:latin typeface="Open Sans Bold"/>
                          <a:ea typeface="Open Sans Bold"/>
                          <a:cs typeface="Open Sans Bold"/>
                          <a:sym typeface="Open Sans Bold"/>
                        </a:rPr>
                        <a:t>83</a:t>
                      </a:r>
                      <a:r>
                        <a:t>%)</a:t>
                      </a:r>
                    </a:p>
                  </a:txBody>
                  <a:tcPr marL="45720" marR="45720" marT="45720" marB="4572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72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2" name="Kollisions-Verzerrung"/>
          <p:cNvSpPr txBox="1"/>
          <p:nvPr>
            <p:ph type="title"/>
          </p:nvPr>
        </p:nvSpPr>
        <p:spPr>
          <a:prstGeom prst="rect">
            <a:avLst/>
          </a:prstGeom>
        </p:spPr>
        <p:txBody>
          <a:bodyPr/>
          <a:lstStyle/>
          <a:p>
            <a:pPr lvl="3" algn="r">
              <a:defRPr sz="8400">
                <a:solidFill>
                  <a:schemeClr val="accent5"/>
                </a:solidFill>
              </a:defRPr>
            </a:pPr>
            <a:r>
              <a:t>Kollisions-Verzerrung</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5" name="TiteltDie Schlauen sind faul, sagt eine wissenschaftliche Studieext"/>
          <p:cNvSpPr txBox="1"/>
          <p:nvPr>
            <p:ph type="body" idx="21"/>
          </p:nvPr>
        </p:nvSpPr>
        <p:spPr>
          <a:prstGeom prst="rect">
            <a:avLst/>
          </a:prstGeom>
        </p:spPr>
        <p:txBody>
          <a:bodyPr/>
          <a:lstStyle>
            <a:lvl1pPr marL="100330" marR="100330" indent="100330" defTabSz="1027379">
              <a:defRPr sz="4898"/>
            </a:lvl1pPr>
          </a:lstStyle>
          <a:p>
            <a:pPr/>
            <a:r>
              <a:t>TiteltDie Schlauen sind faul, sagt eine wissenschaftliche Studieext</a:t>
            </a:r>
          </a:p>
        </p:txBody>
      </p:sp>
      <p:pic>
        <p:nvPicPr>
          <p:cNvPr id="726" name="Bild" descr="Bild"/>
          <p:cNvPicPr>
            <a:picLocks noChangeAspect="1"/>
          </p:cNvPicPr>
          <p:nvPr/>
        </p:nvPicPr>
        <p:blipFill>
          <a:blip r:embed="rId3">
            <a:extLst/>
          </a:blip>
          <a:stretch>
            <a:fillRect/>
          </a:stretch>
        </p:blipFill>
        <p:spPr>
          <a:xfrm>
            <a:off x="2540000" y="1905000"/>
            <a:ext cx="7675317" cy="5080000"/>
          </a:xfrm>
          <a:prstGeom prst="rect">
            <a:avLst/>
          </a:prstGeom>
          <a:ln w="12700">
            <a:miter lim="400000"/>
          </a:ln>
        </p:spPr>
      </p:pic>
      <p:sp>
        <p:nvSpPr>
          <p:cNvPr id="727" name="n=492 Studis, neue Studie von Prof. Süß"/>
          <p:cNvSpPr txBox="1"/>
          <p:nvPr/>
        </p:nvSpPr>
        <p:spPr>
          <a:xfrm>
            <a:off x="215101" y="9063527"/>
            <a:ext cx="4942009"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n=492 Studis, neue Studie von Prof. Süß</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2" name="Replikation (Studie 2) fand keinen Zusammenhang"/>
          <p:cNvSpPr txBox="1"/>
          <p:nvPr>
            <p:ph type="body" idx="21"/>
          </p:nvPr>
        </p:nvSpPr>
        <p:spPr>
          <a:prstGeom prst="rect">
            <a:avLst/>
          </a:prstGeom>
        </p:spPr>
        <p:txBody>
          <a:bodyPr/>
          <a:lstStyle/>
          <a:p>
            <a:pPr/>
            <a:r>
              <a:t>Replikation (Studie 2) fand keinen Zusammenhang</a:t>
            </a:r>
          </a:p>
        </p:txBody>
      </p:sp>
      <p:pic>
        <p:nvPicPr>
          <p:cNvPr id="733" name="Bild" descr="Bild"/>
          <p:cNvPicPr>
            <a:picLocks noChangeAspect="1"/>
          </p:cNvPicPr>
          <p:nvPr/>
        </p:nvPicPr>
        <p:blipFill>
          <a:blip r:embed="rId2">
            <a:extLst/>
          </a:blip>
          <a:stretch>
            <a:fillRect/>
          </a:stretch>
        </p:blipFill>
        <p:spPr>
          <a:xfrm>
            <a:off x="2194256" y="2505501"/>
            <a:ext cx="7675319" cy="5080001"/>
          </a:xfrm>
          <a:prstGeom prst="rect">
            <a:avLst/>
          </a:prstGeom>
          <a:ln w="12700">
            <a:miter lim="400000"/>
          </a:ln>
        </p:spPr>
      </p:pic>
      <p:sp>
        <p:nvSpPr>
          <p:cNvPr id="734" name="n=1000 Personen (Studis und Nicht-Studis)"/>
          <p:cNvSpPr txBox="1"/>
          <p:nvPr/>
        </p:nvSpPr>
        <p:spPr>
          <a:xfrm>
            <a:off x="153046" y="9063527"/>
            <a:ext cx="5310508"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n=1000 Personen (Studis und Nicht-Studis)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7" name="Subgruppen aus Studie 2 zeigen negativen Zusammenhang"/>
          <p:cNvSpPr txBox="1"/>
          <p:nvPr>
            <p:ph type="body" idx="21"/>
          </p:nvPr>
        </p:nvSpPr>
        <p:spPr>
          <a:prstGeom prst="rect">
            <a:avLst/>
          </a:prstGeom>
        </p:spPr>
        <p:txBody>
          <a:bodyPr/>
          <a:lstStyle>
            <a:lvl1pPr marL="111760" marR="111760" indent="111760" defTabSz="1144422">
              <a:defRPr sz="5456"/>
            </a:lvl1pPr>
          </a:lstStyle>
          <a:p>
            <a:pPr/>
            <a:r>
              <a:t>Subgruppen aus Studie 2 zeigen negativen Zusammenhang</a:t>
            </a:r>
          </a:p>
        </p:txBody>
      </p:sp>
      <p:pic>
        <p:nvPicPr>
          <p:cNvPr id="738" name="Bild" descr="Bild"/>
          <p:cNvPicPr>
            <a:picLocks noChangeAspect="1"/>
          </p:cNvPicPr>
          <p:nvPr/>
        </p:nvPicPr>
        <p:blipFill>
          <a:blip r:embed="rId3">
            <a:extLst/>
          </a:blip>
          <a:stretch>
            <a:fillRect/>
          </a:stretch>
        </p:blipFill>
        <p:spPr>
          <a:xfrm>
            <a:off x="793086" y="2105167"/>
            <a:ext cx="10701670" cy="7083027"/>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3" name="Woher kommt der (scheinbare) negative Zusammenhang?"/>
          <p:cNvSpPr txBox="1"/>
          <p:nvPr>
            <p:ph type="body" idx="21"/>
          </p:nvPr>
        </p:nvSpPr>
        <p:spPr>
          <a:prstGeom prst="rect">
            <a:avLst/>
          </a:prstGeom>
        </p:spPr>
        <p:txBody>
          <a:bodyPr/>
          <a:lstStyle>
            <a:lvl1pPr marL="114300" marR="114300" indent="114300" defTabSz="1170431">
              <a:defRPr sz="5580"/>
            </a:lvl1pPr>
          </a:lstStyle>
          <a:p>
            <a:pPr/>
            <a:r>
              <a:t>Woher kommt der (scheinbare) negative Zusammenhang?</a:t>
            </a:r>
          </a:p>
        </p:txBody>
      </p:sp>
      <p:sp>
        <p:nvSpPr>
          <p:cNvPr id="744" name="Nehmen wir an, Studenti kann nur werden, wer entweder intelligent oder (auch) ﬂeißig ist…"/>
          <p:cNvSpPr txBox="1"/>
          <p:nvPr>
            <p:ph type="body" idx="22"/>
          </p:nvPr>
        </p:nvSpPr>
        <p:spPr>
          <a:prstGeom prst="rect">
            <a:avLst/>
          </a:prstGeom>
        </p:spPr>
        <p:txBody>
          <a:bodyPr/>
          <a:lstStyle/>
          <a:p>
            <a:pPr marL="444500" indent="-317500"/>
            <a:r>
              <a:t>Nehmen wir an, Studenti kann nur werden, wer entweder intelligent oder (auch) ﬂeißig ist</a:t>
            </a:r>
          </a:p>
          <a:p>
            <a:pPr marL="127000" indent="0">
              <a:buClrTx/>
              <a:buSzTx/>
              <a:buFontTx/>
              <a:buNone/>
            </a:pPr>
          </a:p>
          <a:p>
            <a:pPr marL="444500" indent="-317500"/>
            <a:r>
              <a:t>Intelligenz und Fleiß sind unabhängig, hat man also eine intelligente Person (aus der Allgemeinbevölkerung) weiß man nichts über ihren Fleiß</a:t>
            </a:r>
          </a:p>
          <a:p>
            <a:pPr marL="444500" indent="-317500"/>
          </a:p>
          <a:p>
            <a:pPr marL="444500" indent="-317500"/>
            <a:r>
              <a:t>Weiß man aber, dass die Person ei Studenti ist, ändert unser Wissen: Ist dis Studenti faul, wissen wir sofort, dass dis Studenti intelligent ist.</a:t>
            </a:r>
          </a:p>
          <a:p>
            <a:pPr marL="444500" indent="-317500"/>
          </a:p>
          <a:p>
            <a:pPr marL="444500" indent="-317500"/>
            <a:r>
              <a:t>Fazit: Zwei unabhängige Variablen werden abhängig, wenn man auf eine dritte Variable bedingt, die die gemeinsame Wirkung (Studium) der beiden anderen Variablen ist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7" name="Scheinkorrelation von Intelligenz und Fleiß: Kollision"/>
          <p:cNvSpPr txBox="1"/>
          <p:nvPr>
            <p:ph type="body" idx="21"/>
          </p:nvPr>
        </p:nvSpPr>
        <p:spPr>
          <a:prstGeom prst="rect">
            <a:avLst/>
          </a:prstGeom>
        </p:spPr>
        <p:txBody>
          <a:bodyPr/>
          <a:lstStyle/>
          <a:p>
            <a:pPr/>
            <a:r>
              <a:t>Scheinkorrelation von Intelligenz und Fleiß: Kollision</a:t>
            </a:r>
          </a:p>
        </p:txBody>
      </p:sp>
      <p:grpSp>
        <p:nvGrpSpPr>
          <p:cNvPr id="753" name="Gruppieren"/>
          <p:cNvGrpSpPr/>
          <p:nvPr/>
        </p:nvGrpSpPr>
        <p:grpSpPr>
          <a:xfrm>
            <a:off x="3142996" y="1957776"/>
            <a:ext cx="6098981" cy="3423402"/>
            <a:chOff x="0" y="0"/>
            <a:chExt cx="6098980" cy="3423401"/>
          </a:xfrm>
        </p:grpSpPr>
        <p:sp>
          <p:nvSpPr>
            <p:cNvPr id="748" name="Fleiß"/>
            <p:cNvSpPr/>
            <p:nvPr/>
          </p:nvSpPr>
          <p:spPr>
            <a:xfrm>
              <a:off x="0" y="2276820"/>
              <a:ext cx="2083048" cy="1146582"/>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Fleiß</a:t>
              </a:r>
            </a:p>
          </p:txBody>
        </p:sp>
        <p:sp>
          <p:nvSpPr>
            <p:cNvPr id="749" name="Intelligenz"/>
            <p:cNvSpPr/>
            <p:nvPr/>
          </p:nvSpPr>
          <p:spPr>
            <a:xfrm>
              <a:off x="0" y="0"/>
              <a:ext cx="2083048" cy="114658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Intelligenz</a:t>
              </a:r>
            </a:p>
          </p:txBody>
        </p:sp>
        <p:sp>
          <p:nvSpPr>
            <p:cNvPr id="750" name="Studium"/>
            <p:cNvSpPr/>
            <p:nvPr/>
          </p:nvSpPr>
          <p:spPr>
            <a:xfrm>
              <a:off x="4015932" y="1166772"/>
              <a:ext cx="2083049" cy="114658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Studium</a:t>
              </a:r>
            </a:p>
          </p:txBody>
        </p:sp>
        <p:sp>
          <p:nvSpPr>
            <p:cNvPr id="751" name="Linie"/>
            <p:cNvSpPr/>
            <p:nvPr/>
          </p:nvSpPr>
          <p:spPr>
            <a:xfrm flipV="1">
              <a:off x="2075729" y="1712526"/>
              <a:ext cx="1971928" cy="1165090"/>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752" name="Linie"/>
            <p:cNvSpPr/>
            <p:nvPr/>
          </p:nvSpPr>
          <p:spPr>
            <a:xfrm>
              <a:off x="2082633" y="609272"/>
              <a:ext cx="1957869" cy="116516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pic>
        <p:nvPicPr>
          <p:cNvPr id="754" name="Bild" descr="Bild"/>
          <p:cNvPicPr>
            <a:picLocks noChangeAspect="1"/>
          </p:cNvPicPr>
          <p:nvPr/>
        </p:nvPicPr>
        <p:blipFill>
          <a:blip r:embed="rId3">
            <a:extLst/>
          </a:blip>
          <a:stretch>
            <a:fillRect/>
          </a:stretch>
        </p:blipFill>
        <p:spPr>
          <a:xfrm>
            <a:off x="1380374" y="6067362"/>
            <a:ext cx="3873454" cy="2563693"/>
          </a:xfrm>
          <a:prstGeom prst="rect">
            <a:avLst/>
          </a:prstGeom>
          <a:ln w="12700">
            <a:miter lim="400000"/>
          </a:ln>
        </p:spPr>
      </p:pic>
      <p:pic>
        <p:nvPicPr>
          <p:cNvPr id="755" name="Bild" descr="Bild"/>
          <p:cNvPicPr>
            <a:picLocks noChangeAspect="1"/>
          </p:cNvPicPr>
          <p:nvPr/>
        </p:nvPicPr>
        <p:blipFill>
          <a:blip r:embed="rId4">
            <a:extLst/>
          </a:blip>
          <a:stretch>
            <a:fillRect/>
          </a:stretch>
        </p:blipFill>
        <p:spPr>
          <a:xfrm>
            <a:off x="7299572" y="6030969"/>
            <a:ext cx="4456492" cy="294958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0" name="Warum entsteht die Kollisions-Verzerrung?"/>
          <p:cNvSpPr txBox="1"/>
          <p:nvPr>
            <p:ph type="body" idx="21"/>
          </p:nvPr>
        </p:nvSpPr>
        <p:spPr>
          <a:prstGeom prst="rect">
            <a:avLst/>
          </a:prstGeom>
        </p:spPr>
        <p:txBody>
          <a:bodyPr/>
          <a:lstStyle/>
          <a:p>
            <a:pPr/>
            <a:r>
              <a:t>Warum entsteht die Kollisions-Verzerrung?</a:t>
            </a:r>
          </a:p>
        </p:txBody>
      </p:sp>
      <p:sp>
        <p:nvSpPr>
          <p:cNvPr id="761" name="Z = X + Y, wobei X und Y unabhängig sind…"/>
          <p:cNvSpPr txBox="1"/>
          <p:nvPr>
            <p:ph type="body" idx="22"/>
          </p:nvPr>
        </p:nvSpPr>
        <p:spPr>
          <a:prstGeom prst="rect">
            <a:avLst/>
          </a:prstGeom>
        </p:spPr>
        <p:txBody>
          <a:bodyPr/>
          <a:lstStyle/>
          <a:p>
            <a:pPr/>
            <a:r>
              <a:t>Z = X + Y, wobei X und Y unabhängig sind</a:t>
            </a:r>
          </a:p>
          <a:p>
            <a:pPr/>
          </a:p>
          <a:p>
            <a:pPr/>
            <a:r>
              <a:t>Wenn ich Ihnen sage, X = 3, lernen Sie nichts über Y, da die beiden Variablen unabhängig sind</a:t>
            </a:r>
          </a:p>
          <a:p>
            <a:pPr/>
          </a:p>
          <a:p>
            <a:pPr/>
            <a:r>
              <a:t>Aber: Wenn ich Ihnen zuerst sage, Z = 10, und dann sage, X = 3, wissen Sie sofort, was Y ist (Y = 7).</a:t>
            </a:r>
          </a:p>
          <a:p>
            <a:pPr marL="127000" indent="0">
              <a:buClrTx/>
              <a:buSzTx/>
              <a:buFontTx/>
              <a:buNone/>
            </a:pPr>
          </a:p>
          <a:p>
            <a:pPr/>
            <a:r>
              <a:t>Also: X und Y sind abhängig – </a:t>
            </a:r>
            <a:r>
              <a:rPr i="1"/>
              <a:t>gegeben Z</a:t>
            </a:r>
            <a:r>
              <a: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6" name="Kollision erklärt"/>
          <p:cNvSpPr txBox="1"/>
          <p:nvPr>
            <p:ph type="body" idx="21"/>
          </p:nvPr>
        </p:nvSpPr>
        <p:spPr>
          <a:prstGeom prst="rect">
            <a:avLst/>
          </a:prstGeom>
        </p:spPr>
        <p:txBody>
          <a:bodyPr/>
          <a:lstStyle/>
          <a:p>
            <a:pPr/>
            <a:r>
              <a:t>Kollision erklärt</a:t>
            </a:r>
          </a:p>
        </p:txBody>
      </p:sp>
      <p:sp>
        <p:nvSpPr>
          <p:cNvPr id="767" name="Stellen wir uns vor, in einer Studie untersuchen wir den Zusammenhang von Fleiß und Intelligenz von Studierenden (Nicht-Studierende sind nicht enthalten).…"/>
          <p:cNvSpPr txBox="1"/>
          <p:nvPr/>
        </p:nvSpPr>
        <p:spPr>
          <a:xfrm>
            <a:off x="270629" y="1904199"/>
            <a:ext cx="12463542" cy="6454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508000" marR="127000" indent="-381000" algn="l" defTabSz="1300480">
              <a:spcBef>
                <a:spcPts val="1000"/>
              </a:spcBef>
              <a:buClr>
                <a:schemeClr val="accent5"/>
              </a:buClr>
              <a:buSzPct val="70000"/>
              <a:buFont typeface="Arial"/>
              <a:buChar char="▶︎"/>
            </a:pPr>
            <a:r>
              <a:t>Stellen wir uns vor, in einer Studie untersuchen wir den Zusammenhang von Fleiß und Intelligenz von Studierenden (Nicht-Studierende sind nicht enthalten). </a:t>
            </a:r>
          </a:p>
          <a:p>
            <a:pPr marL="508000" marR="127000" indent="-381000" algn="l" defTabSz="1300480">
              <a:spcBef>
                <a:spcPts val="1000"/>
              </a:spcBef>
              <a:buClr>
                <a:schemeClr val="accent5"/>
              </a:buClr>
              <a:buSzPct val="70000"/>
              <a:buFont typeface="Arial"/>
              <a:buChar char="▶︎"/>
            </a:pPr>
            <a:r>
              <a:t>Wir finden einen </a:t>
            </a:r>
            <a:r>
              <a:rPr i="1"/>
              <a:t>negativen Zusammenhang</a:t>
            </a:r>
            <a:r>
              <a:t> (in der Gruppe der Studierenden): Je größer die Intelligenz, desto geringer tendenziell der Fleiß!?</a:t>
            </a:r>
          </a:p>
          <a:p>
            <a:pPr marL="508000" marR="127000" indent="-381000" algn="l" defTabSz="1300480">
              <a:spcBef>
                <a:spcPts val="1000"/>
              </a:spcBef>
              <a:buClr>
                <a:schemeClr val="accent5"/>
              </a:buClr>
              <a:buSzPct val="70000"/>
              <a:buFont typeface="Arial"/>
              <a:buChar char="▶︎"/>
            </a:pPr>
            <a:r>
              <a:t>In dem wir </a:t>
            </a:r>
            <a:r>
              <a:rPr i="1"/>
              <a:t>nur</a:t>
            </a:r>
            <a:r>
              <a:t> Studierende – und keine Nicht-Studierende –  untersuchen, haben wir die Population selektiv ausgewählt (</a:t>
            </a:r>
            <a:r>
              <a:rPr i="1"/>
              <a:t>stratifiziert</a:t>
            </a:r>
            <a:r>
              <a:t>). Der Zusammenhang von Intelligenz und Fleiß ist </a:t>
            </a:r>
            <a:r>
              <a:rPr i="1"/>
              <a:t>bedingt</a:t>
            </a:r>
            <a:r>
              <a:t> – abhängig vom Wert in der Variable Studium.</a:t>
            </a:r>
          </a:p>
          <a:p>
            <a:pPr marL="508000" marR="127000" indent="-381000" algn="l" defTabSz="1300480">
              <a:spcBef>
                <a:spcPts val="1000"/>
              </a:spcBef>
              <a:buClr>
                <a:schemeClr val="accent5"/>
              </a:buClr>
              <a:buSzPct val="70000"/>
              <a:buFont typeface="Arial"/>
              <a:buChar char="▶︎"/>
            </a:pPr>
            <a:r>
              <a:t>Diese Konstellation mit der Variable Studium nennt man eine </a:t>
            </a:r>
            <a:r>
              <a:rPr i="1"/>
              <a:t>Kollision</a:t>
            </a:r>
            <a:r>
              <a:t> (bzw. Kollisionsvariable) oder </a:t>
            </a:r>
            <a:r>
              <a:rPr i="1"/>
              <a:t>Auswahlverzerrung</a:t>
            </a:r>
            <a:r>
              <a:t>.</a:t>
            </a:r>
          </a:p>
          <a:p>
            <a:pPr marL="508000" marR="127000" indent="-381000" algn="l" defTabSz="1300480">
              <a:spcBef>
                <a:spcPts val="1000"/>
              </a:spcBef>
              <a:buClr>
                <a:schemeClr val="accent5"/>
              </a:buClr>
              <a:buSzPct val="70000"/>
              <a:buFont typeface="Arial"/>
              <a:buChar char="▶︎"/>
            </a:pPr>
            <a:r>
              <a:t>Die bedinge Abhängigkeit von Intelligenz und Fleiß ist eine </a:t>
            </a:r>
            <a:r>
              <a:rPr i="1"/>
              <a:t>Scheinkorrelation</a:t>
            </a:r>
            <a:r>
              <a:t>. Der Grund ist, dass Studierende sowohl in Fleiß als auch in Intelligenz höhere Werte aufweisen als Nicht-Studierende (Intelligenz und Fleiß sind die Ursachen für die Aufnahme eines Studiums, zumindest in diesem Modell).</a:t>
            </a:r>
          </a:p>
          <a:p>
            <a:pPr marL="508000" marR="127000" indent="-381000" algn="l" defTabSz="1300480">
              <a:spcBef>
                <a:spcPts val="1000"/>
              </a:spcBef>
              <a:buClr>
                <a:schemeClr val="accent5"/>
              </a:buClr>
              <a:buSzPct val="70000"/>
              <a:buFont typeface="Arial"/>
              <a:buChar char="▶︎"/>
            </a:pPr>
            <a:r>
              <a:t>Begrenzt man die Stichprobe nicht auf Studierende, sondern nimmt man auch Nicht-Studierende in die Stichprobe auf, so verschwindet der Zusammenhang von Intelligenz und Fleiß, was die </a:t>
            </a:r>
            <a:r>
              <a:rPr i="1"/>
              <a:t>echte Kausalstruktur korrekt widerspiegelt</a:t>
            </a:r>
            <a:r>
              <a:t>. </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0" name="Merkmale einer Verzerrung durch Kollision"/>
          <p:cNvSpPr txBox="1"/>
          <p:nvPr>
            <p:ph type="body" idx="21"/>
          </p:nvPr>
        </p:nvSpPr>
        <p:spPr>
          <a:prstGeom prst="rect">
            <a:avLst/>
          </a:prstGeom>
        </p:spPr>
        <p:txBody>
          <a:bodyPr/>
          <a:lstStyle/>
          <a:p>
            <a:pPr/>
            <a:r>
              <a:t>Merkmale einer Verzerrung durch Kollision</a:t>
            </a:r>
          </a:p>
        </p:txBody>
      </p:sp>
      <p:grpSp>
        <p:nvGrpSpPr>
          <p:cNvPr id="776" name="Gruppieren"/>
          <p:cNvGrpSpPr/>
          <p:nvPr/>
        </p:nvGrpSpPr>
        <p:grpSpPr>
          <a:xfrm>
            <a:off x="4805049" y="2945195"/>
            <a:ext cx="4833068" cy="2023323"/>
            <a:chOff x="0" y="0"/>
            <a:chExt cx="4833067" cy="2023322"/>
          </a:xfrm>
        </p:grpSpPr>
        <p:sp>
          <p:nvSpPr>
            <p:cNvPr id="771" name="X"/>
            <p:cNvSpPr/>
            <p:nvPr/>
          </p:nvSpPr>
          <p:spPr>
            <a:xfrm>
              <a:off x="806" y="0"/>
              <a:ext cx="1643913" cy="90486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X</a:t>
              </a:r>
            </a:p>
          </p:txBody>
        </p:sp>
        <p:sp>
          <p:nvSpPr>
            <p:cNvPr id="772" name="C"/>
            <p:cNvSpPr/>
            <p:nvPr/>
          </p:nvSpPr>
          <p:spPr>
            <a:xfrm>
              <a:off x="3189156" y="539780"/>
              <a:ext cx="1643912" cy="90486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C</a:t>
              </a:r>
            </a:p>
          </p:txBody>
        </p:sp>
        <p:sp>
          <p:nvSpPr>
            <p:cNvPr id="773" name="Y"/>
            <p:cNvSpPr/>
            <p:nvPr/>
          </p:nvSpPr>
          <p:spPr>
            <a:xfrm>
              <a:off x="0" y="1118457"/>
              <a:ext cx="1643912" cy="90486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Y</a:t>
              </a:r>
            </a:p>
          </p:txBody>
        </p:sp>
        <p:sp>
          <p:nvSpPr>
            <p:cNvPr id="774" name="Linie"/>
            <p:cNvSpPr/>
            <p:nvPr/>
          </p:nvSpPr>
          <p:spPr>
            <a:xfrm flipV="1">
              <a:off x="1649098" y="1005047"/>
              <a:ext cx="1539962" cy="511938"/>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775" name="Linie"/>
            <p:cNvSpPr/>
            <p:nvPr/>
          </p:nvSpPr>
          <p:spPr>
            <a:xfrm>
              <a:off x="1667114" y="428674"/>
              <a:ext cx="1503825" cy="504735"/>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sp>
        <p:nvSpPr>
          <p:cNvPr id="777" name="X"/>
          <p:cNvSpPr/>
          <p:nvPr/>
        </p:nvSpPr>
        <p:spPr>
          <a:xfrm>
            <a:off x="4805856" y="5449313"/>
            <a:ext cx="1643912" cy="904866"/>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X</a:t>
            </a:r>
          </a:p>
        </p:txBody>
      </p:sp>
      <p:sp>
        <p:nvSpPr>
          <p:cNvPr id="778" name="C"/>
          <p:cNvSpPr/>
          <p:nvPr/>
        </p:nvSpPr>
        <p:spPr>
          <a:xfrm>
            <a:off x="7994205" y="5989094"/>
            <a:ext cx="1643912" cy="904866"/>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C</a:t>
            </a:r>
          </a:p>
        </p:txBody>
      </p:sp>
      <p:sp>
        <p:nvSpPr>
          <p:cNvPr id="779" name="Y"/>
          <p:cNvSpPr/>
          <p:nvPr/>
        </p:nvSpPr>
        <p:spPr>
          <a:xfrm>
            <a:off x="4805049" y="6567770"/>
            <a:ext cx="1643912" cy="904866"/>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Y</a:t>
            </a:r>
          </a:p>
        </p:txBody>
      </p:sp>
      <p:sp>
        <p:nvSpPr>
          <p:cNvPr id="780" name="Linie"/>
          <p:cNvSpPr/>
          <p:nvPr/>
        </p:nvSpPr>
        <p:spPr>
          <a:xfrm flipV="1">
            <a:off x="6454147" y="6454361"/>
            <a:ext cx="1539962" cy="511938"/>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781" name="Linie"/>
          <p:cNvSpPr/>
          <p:nvPr/>
        </p:nvSpPr>
        <p:spPr>
          <a:xfrm>
            <a:off x="6472164" y="5877988"/>
            <a:ext cx="1503825" cy="504735"/>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782" name="Kausalstruktur"/>
          <p:cNvSpPr/>
          <p:nvPr/>
        </p:nvSpPr>
        <p:spPr>
          <a:xfrm>
            <a:off x="652126" y="3321856"/>
            <a:ext cx="2307271" cy="1270001"/>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Kausalstruktur</a:t>
            </a:r>
          </a:p>
        </p:txBody>
      </p:sp>
      <p:sp>
        <p:nvSpPr>
          <p:cNvPr id="783" name="Wir entblockieren den Pfad X - C - Y durch die Beschränkung auf eine Subgruppe"/>
          <p:cNvSpPr/>
          <p:nvPr/>
        </p:nvSpPr>
        <p:spPr>
          <a:xfrm>
            <a:off x="8301770" y="6746262"/>
            <a:ext cx="4044554" cy="1191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 y="0"/>
                </a:moveTo>
                <a:lnTo>
                  <a:pt x="1416" y="5391"/>
                </a:lnTo>
                <a:lnTo>
                  <a:pt x="339" y="5391"/>
                </a:lnTo>
                <a:cubicBezTo>
                  <a:pt x="152" y="5391"/>
                  <a:pt x="0" y="5907"/>
                  <a:pt x="0" y="6543"/>
                </a:cubicBezTo>
                <a:lnTo>
                  <a:pt x="0" y="20448"/>
                </a:lnTo>
                <a:cubicBezTo>
                  <a:pt x="0" y="21084"/>
                  <a:pt x="152" y="21600"/>
                  <a:pt x="339" y="21600"/>
                </a:cubicBezTo>
                <a:lnTo>
                  <a:pt x="21261" y="21600"/>
                </a:lnTo>
                <a:cubicBezTo>
                  <a:pt x="21448" y="21600"/>
                  <a:pt x="21600" y="21084"/>
                  <a:pt x="21600" y="20448"/>
                </a:cubicBezTo>
                <a:lnTo>
                  <a:pt x="21600" y="6543"/>
                </a:lnTo>
                <a:cubicBezTo>
                  <a:pt x="21600" y="5907"/>
                  <a:pt x="21448" y="5391"/>
                  <a:pt x="21261" y="5391"/>
                </a:cubicBezTo>
                <a:lnTo>
                  <a:pt x="2774" y="5391"/>
                </a:lnTo>
                <a:lnTo>
                  <a:pt x="2096"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defRPr sz="1600">
                <a:solidFill>
                  <a:srgbClr val="262626"/>
                </a:solidFill>
                <a:latin typeface="Arial"/>
                <a:ea typeface="Arial"/>
                <a:cs typeface="Arial"/>
                <a:sym typeface="Arial"/>
              </a:defRPr>
            </a:pPr>
            <a:r>
              <a:t>Wir </a:t>
            </a:r>
            <a:r>
              <a:rPr i="1" u="sng"/>
              <a:t>ent</a:t>
            </a:r>
            <a:r>
              <a:rPr i="1"/>
              <a:t>blockieren</a:t>
            </a:r>
            <a:r>
              <a:t> den Pfad X - C - Y durch die Beschränkung auf eine Subgruppe</a:t>
            </a:r>
          </a:p>
        </p:txBody>
      </p:sp>
      <p:sp>
        <p:nvSpPr>
          <p:cNvPr id="784" name="Verzerrung durch Kollision tritt auf"/>
          <p:cNvSpPr/>
          <p:nvPr/>
        </p:nvSpPr>
        <p:spPr>
          <a:xfrm>
            <a:off x="652126" y="5806526"/>
            <a:ext cx="2307271" cy="1270001"/>
          </a:xfrm>
          <a:prstGeom prst="roundRect">
            <a:avLst>
              <a:gd name="adj" fmla="val 1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Verzerrung durch Kollision tritt auf</a:t>
            </a:r>
          </a:p>
        </p:txBody>
      </p:sp>
      <p:sp>
        <p:nvSpPr>
          <p:cNvPr id="787" name="Verbindungslinie"/>
          <p:cNvSpPr/>
          <p:nvPr/>
        </p:nvSpPr>
        <p:spPr>
          <a:xfrm>
            <a:off x="4222700" y="5786961"/>
            <a:ext cx="553399" cy="1436518"/>
          </a:xfrm>
          <a:custGeom>
            <a:avLst/>
            <a:gdLst/>
            <a:ahLst/>
            <a:cxnLst>
              <a:cxn ang="0">
                <a:pos x="wd2" y="hd2"/>
              </a:cxn>
              <a:cxn ang="5400000">
                <a:pos x="wd2" y="hd2"/>
              </a:cxn>
              <a:cxn ang="10800000">
                <a:pos x="wd2" y="hd2"/>
              </a:cxn>
              <a:cxn ang="16200000">
                <a:pos x="wd2" y="hd2"/>
              </a:cxn>
            </a:cxnLst>
            <a:rect l="0" t="0" r="r" b="b"/>
            <a:pathLst>
              <a:path w="16203" h="21600" fill="norm" stroke="1" extrusionOk="0">
                <a:moveTo>
                  <a:pt x="16203" y="21600"/>
                </a:moveTo>
                <a:cubicBezTo>
                  <a:pt x="-5112" y="14619"/>
                  <a:pt x="-5397" y="7419"/>
                  <a:pt x="15348" y="0"/>
                </a:cubicBezTo>
              </a:path>
            </a:pathLst>
          </a:cu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a:lstStyle/>
          <a:p>
            <a:pPr/>
          </a:p>
        </p:txBody>
      </p:sp>
      <p:sp>
        <p:nvSpPr>
          <p:cNvPr id="786" name="Ohne Beschränkung auf eine Teilstichprobe ist der Pfad X - C - Y blockiert"/>
          <p:cNvSpPr/>
          <p:nvPr/>
        </p:nvSpPr>
        <p:spPr>
          <a:xfrm>
            <a:off x="8081190" y="4208484"/>
            <a:ext cx="4044554" cy="1191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 y="0"/>
                </a:moveTo>
                <a:lnTo>
                  <a:pt x="1416" y="5391"/>
                </a:lnTo>
                <a:lnTo>
                  <a:pt x="339" y="5391"/>
                </a:lnTo>
                <a:cubicBezTo>
                  <a:pt x="152" y="5391"/>
                  <a:pt x="0" y="5907"/>
                  <a:pt x="0" y="6543"/>
                </a:cubicBezTo>
                <a:lnTo>
                  <a:pt x="0" y="20448"/>
                </a:lnTo>
                <a:cubicBezTo>
                  <a:pt x="0" y="21084"/>
                  <a:pt x="152" y="21600"/>
                  <a:pt x="339" y="21600"/>
                </a:cubicBezTo>
                <a:lnTo>
                  <a:pt x="21261" y="21600"/>
                </a:lnTo>
                <a:cubicBezTo>
                  <a:pt x="21448" y="21600"/>
                  <a:pt x="21600" y="21084"/>
                  <a:pt x="21600" y="20448"/>
                </a:cubicBezTo>
                <a:lnTo>
                  <a:pt x="21600" y="6543"/>
                </a:lnTo>
                <a:cubicBezTo>
                  <a:pt x="21600" y="5907"/>
                  <a:pt x="21448" y="5391"/>
                  <a:pt x="21261" y="5391"/>
                </a:cubicBezTo>
                <a:lnTo>
                  <a:pt x="2774" y="5391"/>
                </a:lnTo>
                <a:lnTo>
                  <a:pt x="2096" y="0"/>
                </a:lnTo>
                <a:close/>
              </a:path>
            </a:pathLst>
          </a:cu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600">
                <a:solidFill>
                  <a:srgbClr val="262626"/>
                </a:solidFill>
                <a:latin typeface="Arial"/>
                <a:ea typeface="Arial"/>
                <a:cs typeface="Arial"/>
                <a:sym typeface="Arial"/>
              </a:defRPr>
            </a:lvl1pPr>
          </a:lstStyle>
          <a:p>
            <a:pPr/>
            <a:r>
              <a:t>Ohne Beschränkung auf eine Teilstichprobe ist der Pfad X - C - Y blockiert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79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2" name="Atome der Kausalität"/>
          <p:cNvSpPr txBox="1"/>
          <p:nvPr>
            <p:ph type="title"/>
          </p:nvPr>
        </p:nvSpPr>
        <p:spPr>
          <a:prstGeom prst="rect">
            <a:avLst/>
          </a:prstGeom>
        </p:spPr>
        <p:txBody>
          <a:bodyPr/>
          <a:lstStyle/>
          <a:p>
            <a:pPr lvl="3" algn="r">
              <a:defRPr sz="8400">
                <a:solidFill>
                  <a:schemeClr val="accent5"/>
                </a:solidFill>
              </a:defRPr>
            </a:pPr>
            <a:r>
              <a:t>Atome der Kausalität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Kausalmodell zur Studie B"/>
          <p:cNvSpPr txBox="1"/>
          <p:nvPr>
            <p:ph type="body" idx="21"/>
          </p:nvPr>
        </p:nvSpPr>
        <p:spPr>
          <a:prstGeom prst="rect">
            <a:avLst/>
          </a:prstGeom>
        </p:spPr>
        <p:txBody>
          <a:bodyPr/>
          <a:lstStyle/>
          <a:p>
            <a:pPr/>
            <a:r>
              <a:t>Kausalmodell zur Studie B</a:t>
            </a:r>
          </a:p>
        </p:txBody>
      </p:sp>
      <p:pic>
        <p:nvPicPr>
          <p:cNvPr id="167" name="Bild" descr="Bild"/>
          <p:cNvPicPr>
            <a:picLocks noChangeAspect="1"/>
          </p:cNvPicPr>
          <p:nvPr/>
        </p:nvPicPr>
        <p:blipFill>
          <a:blip r:embed="rId2">
            <a:extLst/>
          </a:blip>
          <a:stretch>
            <a:fillRect/>
          </a:stretch>
        </p:blipFill>
        <p:spPr>
          <a:xfrm>
            <a:off x="1554252" y="1828137"/>
            <a:ext cx="9645273" cy="7303417"/>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5" name="Drei Arten von Kausal-Elementen"/>
          <p:cNvSpPr txBox="1"/>
          <p:nvPr>
            <p:ph type="body" idx="21"/>
          </p:nvPr>
        </p:nvSpPr>
        <p:spPr>
          <a:prstGeom prst="rect">
            <a:avLst/>
          </a:prstGeom>
        </p:spPr>
        <p:txBody>
          <a:bodyPr/>
          <a:lstStyle/>
          <a:p>
            <a:pPr/>
            <a:r>
              <a:t>Drei Arten von Kausal-Elementen</a:t>
            </a:r>
          </a:p>
        </p:txBody>
      </p:sp>
      <p:sp>
        <p:nvSpPr>
          <p:cNvPr id="796" name="Abgerundetes Rechteck"/>
          <p:cNvSpPr/>
          <p:nvPr/>
        </p:nvSpPr>
        <p:spPr>
          <a:xfrm>
            <a:off x="9126470" y="5101656"/>
            <a:ext cx="3468314" cy="1465469"/>
          </a:xfrm>
          <a:prstGeom prst="roundRect">
            <a:avLst>
              <a:gd name="adj" fmla="val 15000"/>
            </a:avLst>
          </a:prstGeom>
          <a:solidFill>
            <a:schemeClr val="accent5">
              <a:alpha val="25000"/>
            </a:schemeClr>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sp>
        <p:nvSpPr>
          <p:cNvPr id="797" name="X"/>
          <p:cNvSpPr/>
          <p:nvPr/>
        </p:nvSpPr>
        <p:spPr>
          <a:xfrm>
            <a:off x="10056511" y="5300391"/>
            <a:ext cx="645400" cy="35525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X</a:t>
            </a:r>
          </a:p>
        </p:txBody>
      </p:sp>
      <p:sp>
        <p:nvSpPr>
          <p:cNvPr id="798" name="C"/>
          <p:cNvSpPr/>
          <p:nvPr/>
        </p:nvSpPr>
        <p:spPr>
          <a:xfrm>
            <a:off x="11225965" y="5663081"/>
            <a:ext cx="645400" cy="35525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C</a:t>
            </a:r>
          </a:p>
        </p:txBody>
      </p:sp>
      <p:sp>
        <p:nvSpPr>
          <p:cNvPr id="799" name="Y"/>
          <p:cNvSpPr/>
          <p:nvPr/>
        </p:nvSpPr>
        <p:spPr>
          <a:xfrm>
            <a:off x="10081911" y="6013140"/>
            <a:ext cx="645400" cy="355250"/>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Y</a:t>
            </a:r>
          </a:p>
        </p:txBody>
      </p:sp>
      <p:sp>
        <p:nvSpPr>
          <p:cNvPr id="800" name="Linie"/>
          <p:cNvSpPr/>
          <p:nvPr/>
        </p:nvSpPr>
        <p:spPr>
          <a:xfrm flipV="1">
            <a:off x="10740684" y="5861418"/>
            <a:ext cx="493197" cy="325088"/>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801" name="Linie"/>
          <p:cNvSpPr/>
          <p:nvPr/>
        </p:nvSpPr>
        <p:spPr>
          <a:xfrm>
            <a:off x="10704496" y="5461053"/>
            <a:ext cx="540782" cy="370003"/>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802" name="Abgerundetes Rechteck"/>
          <p:cNvSpPr/>
          <p:nvPr/>
        </p:nvSpPr>
        <p:spPr>
          <a:xfrm>
            <a:off x="5483242" y="5101656"/>
            <a:ext cx="3468314" cy="1465469"/>
          </a:xfrm>
          <a:prstGeom prst="roundRect">
            <a:avLst>
              <a:gd name="adj" fmla="val 15000"/>
            </a:avLst>
          </a:prstGeom>
          <a:solidFill>
            <a:schemeClr val="accent5">
              <a:alpha val="25000"/>
            </a:schemeClr>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sp>
        <p:nvSpPr>
          <p:cNvPr id="803" name="X"/>
          <p:cNvSpPr/>
          <p:nvPr/>
        </p:nvSpPr>
        <p:spPr>
          <a:xfrm>
            <a:off x="7531247" y="5300391"/>
            <a:ext cx="645399" cy="35525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X</a:t>
            </a:r>
          </a:p>
        </p:txBody>
      </p:sp>
      <p:sp>
        <p:nvSpPr>
          <p:cNvPr id="804" name="C"/>
          <p:cNvSpPr/>
          <p:nvPr/>
        </p:nvSpPr>
        <p:spPr>
          <a:xfrm>
            <a:off x="6262755" y="5636038"/>
            <a:ext cx="645399" cy="355251"/>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C</a:t>
            </a:r>
          </a:p>
        </p:txBody>
      </p:sp>
      <p:sp>
        <p:nvSpPr>
          <p:cNvPr id="805" name="Y"/>
          <p:cNvSpPr/>
          <p:nvPr/>
        </p:nvSpPr>
        <p:spPr>
          <a:xfrm>
            <a:off x="7531247" y="6000509"/>
            <a:ext cx="645399" cy="355250"/>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200">
                <a:solidFill>
                  <a:srgbClr val="262626"/>
                </a:solidFill>
                <a:latin typeface="Arial"/>
                <a:ea typeface="Arial"/>
                <a:cs typeface="Arial"/>
                <a:sym typeface="Arial"/>
              </a:defRPr>
            </a:lvl1pPr>
          </a:lstStyle>
          <a:p>
            <a:pPr/>
            <a:r>
              <a:t>Y</a:t>
            </a:r>
          </a:p>
        </p:txBody>
      </p:sp>
      <p:sp>
        <p:nvSpPr>
          <p:cNvPr id="806" name="Linie"/>
          <p:cNvSpPr/>
          <p:nvPr/>
        </p:nvSpPr>
        <p:spPr>
          <a:xfrm>
            <a:off x="6917988" y="5848184"/>
            <a:ext cx="605304" cy="359303"/>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807" name="Linie"/>
          <p:cNvSpPr/>
          <p:nvPr/>
        </p:nvSpPr>
        <p:spPr>
          <a:xfrm flipV="1">
            <a:off x="6917651" y="5467979"/>
            <a:ext cx="605973" cy="359274"/>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808" name="Abgerundetes Rechteck"/>
          <p:cNvSpPr/>
          <p:nvPr/>
        </p:nvSpPr>
        <p:spPr>
          <a:xfrm>
            <a:off x="844064" y="5060132"/>
            <a:ext cx="3468314" cy="1465470"/>
          </a:xfrm>
          <a:prstGeom prst="roundRect">
            <a:avLst>
              <a:gd name="adj" fmla="val 15000"/>
            </a:avLst>
          </a:prstGeom>
          <a:solidFill>
            <a:schemeClr val="accent5">
              <a:alpha val="25000"/>
            </a:schemeClr>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grpSp>
        <p:nvGrpSpPr>
          <p:cNvPr id="817" name="Gruppieren"/>
          <p:cNvGrpSpPr/>
          <p:nvPr/>
        </p:nvGrpSpPr>
        <p:grpSpPr>
          <a:xfrm>
            <a:off x="1335967" y="5335902"/>
            <a:ext cx="2484508" cy="913931"/>
            <a:chOff x="0" y="0"/>
            <a:chExt cx="2484506" cy="913929"/>
          </a:xfrm>
        </p:grpSpPr>
        <p:sp>
          <p:nvSpPr>
            <p:cNvPr id="809" name="X"/>
            <p:cNvSpPr/>
            <p:nvPr/>
          </p:nvSpPr>
          <p:spPr>
            <a:xfrm>
              <a:off x="0" y="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810" name="M"/>
            <p:cNvSpPr/>
            <p:nvPr/>
          </p:nvSpPr>
          <p:spPr>
            <a:xfrm>
              <a:off x="919554"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M</a:t>
              </a:r>
            </a:p>
          </p:txBody>
        </p:sp>
        <p:sp>
          <p:nvSpPr>
            <p:cNvPr id="811" name="Y"/>
            <p:cNvSpPr/>
            <p:nvPr/>
          </p:nvSpPr>
          <p:spPr>
            <a:xfrm>
              <a:off x="1839108" y="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812" name="Linie"/>
            <p:cNvSpPr/>
            <p:nvPr/>
          </p:nvSpPr>
          <p:spPr>
            <a:xfrm>
              <a:off x="657951" y="200553"/>
              <a:ext cx="116860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813" name="X"/>
            <p:cNvSpPr/>
            <p:nvPr/>
          </p:nvSpPr>
          <p:spPr>
            <a:xfrm>
              <a:off x="0"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814" name="Y"/>
            <p:cNvSpPr/>
            <p:nvPr/>
          </p:nvSpPr>
          <p:spPr>
            <a:xfrm>
              <a:off x="1839108"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815" name="Linie"/>
            <p:cNvSpPr/>
            <p:nvPr/>
          </p:nvSpPr>
          <p:spPr>
            <a:xfrm>
              <a:off x="657001" y="760906"/>
              <a:ext cx="249809"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816" name="Linie"/>
            <p:cNvSpPr/>
            <p:nvPr/>
          </p:nvSpPr>
          <p:spPr>
            <a:xfrm>
              <a:off x="1584101" y="736304"/>
              <a:ext cx="249809"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sp>
        <p:nvSpPr>
          <p:cNvPr id="818" name="Mediation"/>
          <p:cNvSpPr txBox="1"/>
          <p:nvPr/>
        </p:nvSpPr>
        <p:spPr>
          <a:xfrm>
            <a:off x="1524135" y="4281927"/>
            <a:ext cx="1464342"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Mediation</a:t>
            </a:r>
          </a:p>
        </p:txBody>
      </p:sp>
      <p:sp>
        <p:nvSpPr>
          <p:cNvPr id="819" name="Konfundierung"/>
          <p:cNvSpPr txBox="1"/>
          <p:nvPr/>
        </p:nvSpPr>
        <p:spPr>
          <a:xfrm>
            <a:off x="6147008" y="4350419"/>
            <a:ext cx="2125586"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Konfundierung</a:t>
            </a:r>
          </a:p>
        </p:txBody>
      </p:sp>
      <p:sp>
        <p:nvSpPr>
          <p:cNvPr id="820" name="Auswahlverzerrung"/>
          <p:cNvSpPr txBox="1"/>
          <p:nvPr/>
        </p:nvSpPr>
        <p:spPr>
          <a:xfrm>
            <a:off x="9484774" y="4323450"/>
            <a:ext cx="2751706"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Auswahlverzerrung</a:t>
            </a:r>
          </a:p>
        </p:txBody>
      </p:sp>
      <p:sp>
        <p:nvSpPr>
          <p:cNvPr id="821" name="Achtung, Scheinzusammenhänge"/>
          <p:cNvSpPr/>
          <p:nvPr/>
        </p:nvSpPr>
        <p:spPr>
          <a:xfrm>
            <a:off x="5368383" y="1874908"/>
            <a:ext cx="7227916" cy="1249642"/>
          </a:xfrm>
          <a:prstGeom prst="rect">
            <a:avLst/>
          </a:prstGeom>
          <a:solidFill>
            <a:srgbClr val="DDDDDD"/>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2600">
                <a:solidFill>
                  <a:schemeClr val="accent5"/>
                </a:solidFill>
                <a:latin typeface="Arial"/>
                <a:ea typeface="Arial"/>
                <a:cs typeface="Arial"/>
                <a:sym typeface="Arial"/>
              </a:defRPr>
            </a:pPr>
            <a:r>
              <a:t>Achtung,</a:t>
            </a:r>
            <a:br/>
            <a:r>
              <a:t>Scheinzusammenhänge</a:t>
            </a:r>
          </a:p>
        </p:txBody>
      </p:sp>
      <p:sp>
        <p:nvSpPr>
          <p:cNvPr id="822" name="Nur Kausalzusammenhänge"/>
          <p:cNvSpPr/>
          <p:nvPr/>
        </p:nvSpPr>
        <p:spPr>
          <a:xfrm>
            <a:off x="478533" y="1874908"/>
            <a:ext cx="4189194" cy="1249642"/>
          </a:xfrm>
          <a:prstGeom prst="rect">
            <a:avLst/>
          </a:prstGeom>
          <a:solidFill>
            <a:srgbClr val="DDDDDD"/>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600">
                <a:solidFill>
                  <a:schemeClr val="accent5"/>
                </a:solidFill>
                <a:latin typeface="Arial"/>
                <a:ea typeface="Arial"/>
                <a:cs typeface="Arial"/>
                <a:sym typeface="Arial"/>
              </a:defRPr>
            </a:lvl1pPr>
          </a:lstStyle>
          <a:p>
            <a:pPr/>
            <a:r>
              <a:t>Nur Kausalzusammenhänge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5" name="Mediatoren sind Wirkketten"/>
          <p:cNvSpPr txBox="1"/>
          <p:nvPr>
            <p:ph type="body" idx="21"/>
          </p:nvPr>
        </p:nvSpPr>
        <p:spPr>
          <a:prstGeom prst="rect">
            <a:avLst/>
          </a:prstGeom>
        </p:spPr>
        <p:txBody>
          <a:bodyPr/>
          <a:lstStyle/>
          <a:p>
            <a:pPr/>
            <a:r>
              <a:t>Mediatoren sind Wirkketten</a:t>
            </a:r>
          </a:p>
        </p:txBody>
      </p:sp>
      <p:grpSp>
        <p:nvGrpSpPr>
          <p:cNvPr id="831" name="Gruppieren"/>
          <p:cNvGrpSpPr/>
          <p:nvPr/>
        </p:nvGrpSpPr>
        <p:grpSpPr>
          <a:xfrm>
            <a:off x="1557327" y="2330810"/>
            <a:ext cx="9133320" cy="1142790"/>
            <a:chOff x="0" y="0"/>
            <a:chExt cx="9133318" cy="1142788"/>
          </a:xfrm>
        </p:grpSpPr>
        <p:sp>
          <p:nvSpPr>
            <p:cNvPr id="826" name="X"/>
            <p:cNvSpPr/>
            <p:nvPr/>
          </p:nvSpPr>
          <p:spPr>
            <a:xfrm>
              <a:off x="0" y="0"/>
              <a:ext cx="1904648" cy="1142789"/>
            </a:xfrm>
            <a:prstGeom prst="roundRect">
              <a:avLst>
                <a:gd name="adj" fmla="val 1503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X</a:t>
              </a:r>
            </a:p>
          </p:txBody>
        </p:sp>
        <p:sp>
          <p:nvSpPr>
            <p:cNvPr id="827" name="Z"/>
            <p:cNvSpPr/>
            <p:nvPr/>
          </p:nvSpPr>
          <p:spPr>
            <a:xfrm>
              <a:off x="7228670" y="0"/>
              <a:ext cx="1904649" cy="1142789"/>
            </a:xfrm>
            <a:prstGeom prst="roundRect">
              <a:avLst>
                <a:gd name="adj" fmla="val 2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a:t>
              </a:r>
            </a:p>
          </p:txBody>
        </p:sp>
        <p:sp>
          <p:nvSpPr>
            <p:cNvPr id="828" name="Y"/>
            <p:cNvSpPr/>
            <p:nvPr/>
          </p:nvSpPr>
          <p:spPr>
            <a:xfrm>
              <a:off x="3614334" y="0"/>
              <a:ext cx="1904649" cy="1142789"/>
            </a:xfrm>
            <a:prstGeom prst="roundRect">
              <a:avLst>
                <a:gd name="adj" fmla="val 1358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Y</a:t>
              </a:r>
            </a:p>
          </p:txBody>
        </p:sp>
        <p:cxnSp>
          <p:nvCxnSpPr>
            <p:cNvPr id="829" name="Verbindungslinie"/>
            <p:cNvCxnSpPr>
              <a:stCxn id="826" idx="0"/>
              <a:endCxn id="828" idx="0"/>
            </p:cNvCxnSpPr>
            <p:nvPr/>
          </p:nvCxnSpPr>
          <p:spPr>
            <a:xfrm>
              <a:off x="952323" y="571394"/>
              <a:ext cx="3614336" cy="1"/>
            </a:xfrm>
            <a:prstGeom prst="straightConnector1">
              <a:avLst/>
            </a:prstGeom>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cxnSp>
        <p:cxnSp>
          <p:nvCxnSpPr>
            <p:cNvPr id="830" name="Verbindungslinie"/>
            <p:cNvCxnSpPr>
              <a:stCxn id="827" idx="0"/>
              <a:endCxn id="828" idx="0"/>
            </p:cNvCxnSpPr>
            <p:nvPr/>
          </p:nvCxnSpPr>
          <p:spPr>
            <a:xfrm flipH="1">
              <a:off x="4566658" y="571394"/>
              <a:ext cx="361433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grpSp>
        <p:nvGrpSpPr>
          <p:cNvPr id="837" name="Gruppieren"/>
          <p:cNvGrpSpPr/>
          <p:nvPr/>
        </p:nvGrpSpPr>
        <p:grpSpPr>
          <a:xfrm>
            <a:off x="1557327" y="4150133"/>
            <a:ext cx="9133319" cy="1142789"/>
            <a:chOff x="0" y="0"/>
            <a:chExt cx="9133318" cy="1142788"/>
          </a:xfrm>
        </p:grpSpPr>
        <p:sp>
          <p:nvSpPr>
            <p:cNvPr id="832" name="Lernen"/>
            <p:cNvSpPr/>
            <p:nvPr/>
          </p:nvSpPr>
          <p:spPr>
            <a:xfrm>
              <a:off x="0" y="0"/>
              <a:ext cx="1904648" cy="1142789"/>
            </a:xfrm>
            <a:prstGeom prst="roundRect">
              <a:avLst>
                <a:gd name="adj" fmla="val 1503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Lernen</a:t>
              </a:r>
            </a:p>
          </p:txBody>
        </p:sp>
        <p:sp>
          <p:nvSpPr>
            <p:cNvPr id="833" name="Note"/>
            <p:cNvSpPr/>
            <p:nvPr/>
          </p:nvSpPr>
          <p:spPr>
            <a:xfrm>
              <a:off x="7228670" y="0"/>
              <a:ext cx="1904649" cy="1142789"/>
            </a:xfrm>
            <a:prstGeom prst="roundRect">
              <a:avLst>
                <a:gd name="adj" fmla="val 2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Note</a:t>
              </a:r>
            </a:p>
          </p:txBody>
        </p:sp>
        <p:sp>
          <p:nvSpPr>
            <p:cNvPr id="834" name="Wissen"/>
            <p:cNvSpPr/>
            <p:nvPr/>
          </p:nvSpPr>
          <p:spPr>
            <a:xfrm>
              <a:off x="3614334" y="0"/>
              <a:ext cx="1904649" cy="1142789"/>
            </a:xfrm>
            <a:prstGeom prst="roundRect">
              <a:avLst>
                <a:gd name="adj" fmla="val 1358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Wissen</a:t>
              </a:r>
            </a:p>
          </p:txBody>
        </p:sp>
        <p:cxnSp>
          <p:nvCxnSpPr>
            <p:cNvPr id="835" name="Verbindungslinie"/>
            <p:cNvCxnSpPr>
              <a:stCxn id="832" idx="0"/>
              <a:endCxn id="834" idx="0"/>
            </p:cNvCxnSpPr>
            <p:nvPr/>
          </p:nvCxnSpPr>
          <p:spPr>
            <a:xfrm>
              <a:off x="952323" y="571394"/>
              <a:ext cx="3614336" cy="1"/>
            </a:xfrm>
            <a:prstGeom prst="straightConnector1">
              <a:avLst/>
            </a:prstGeom>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cxnSp>
        <p:cxnSp>
          <p:nvCxnSpPr>
            <p:cNvPr id="836" name="Verbindungslinie"/>
            <p:cNvCxnSpPr>
              <a:stCxn id="833" idx="0"/>
              <a:endCxn id="834" idx="0"/>
            </p:cNvCxnSpPr>
            <p:nvPr/>
          </p:nvCxnSpPr>
          <p:spPr>
            <a:xfrm flipH="1">
              <a:off x="4566658" y="571394"/>
              <a:ext cx="361433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sp>
        <p:nvSpPr>
          <p:cNvPr id="838" name="Z und Y sind stochastisch abhängig…"/>
          <p:cNvSpPr txBox="1"/>
          <p:nvPr/>
        </p:nvSpPr>
        <p:spPr>
          <a:xfrm>
            <a:off x="3478990" y="6135240"/>
            <a:ext cx="4992164" cy="3076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81000" indent="-381000" algn="l">
              <a:spcBef>
                <a:spcPts val="4000"/>
              </a:spcBef>
              <a:buClr>
                <a:schemeClr val="accent5"/>
              </a:buClr>
              <a:buSzPct val="70000"/>
              <a:buFont typeface="Arial"/>
              <a:buChar char="▶︎"/>
            </a:pPr>
            <a:r>
              <a:t>Z und Y sind stochastisch abhängig</a:t>
            </a:r>
          </a:p>
          <a:p>
            <a:pPr marL="381000" indent="-381000" algn="l">
              <a:spcBef>
                <a:spcPts val="4000"/>
              </a:spcBef>
              <a:buClr>
                <a:schemeClr val="accent5"/>
              </a:buClr>
              <a:buSzPct val="70000"/>
              <a:buFont typeface="Arial"/>
              <a:buChar char="▶︎"/>
            </a:pPr>
            <a:r>
              <a:t>Y und X sind (stochastisch) abhängig</a:t>
            </a:r>
          </a:p>
          <a:p>
            <a:pPr marL="381000" indent="-381000" algn="l">
              <a:spcBef>
                <a:spcPts val="4000"/>
              </a:spcBef>
              <a:buClr>
                <a:schemeClr val="accent5"/>
              </a:buClr>
              <a:buSzPct val="70000"/>
              <a:buFont typeface="Arial"/>
              <a:buChar char="▶︎"/>
            </a:pPr>
            <a:r>
              <a:t>Z und X sind abhängig</a:t>
            </a:r>
          </a:p>
          <a:p>
            <a:pPr marL="381000" indent="-381000" algn="l">
              <a:spcBef>
                <a:spcPts val="4000"/>
              </a:spcBef>
              <a:buClr>
                <a:schemeClr val="accent5"/>
              </a:buClr>
              <a:buSzPct val="70000"/>
              <a:buFont typeface="Arial"/>
              <a:buChar char="▶︎"/>
            </a:pPr>
            <a:r>
              <a:t>Z und X sind unabhängig, gegeben Y</a:t>
            </a:r>
          </a:p>
        </p:txBody>
      </p:sp>
      <p:sp>
        <p:nvSpPr>
          <p:cNvPr id="839" name="Gleichung"/>
          <p:cNvSpPr txBox="1"/>
          <p:nvPr/>
        </p:nvSpPr>
        <p:spPr>
          <a:xfrm>
            <a:off x="8975473" y="8656213"/>
            <a:ext cx="2253928" cy="524676"/>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Z</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X</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Y</m:t>
                  </m:r>
                </m:oMath>
              </m:oMathPara>
            </a14:m>
            <a:endParaRPr sz="4700"/>
          </a:p>
        </p:txBody>
      </p:sp>
      <p:sp>
        <p:nvSpPr>
          <p:cNvPr id="840" name="Gleichung"/>
          <p:cNvSpPr txBox="1"/>
          <p:nvPr/>
        </p:nvSpPr>
        <p:spPr>
          <a:xfrm>
            <a:off x="8968514" y="6142947"/>
            <a:ext cx="1700055" cy="429388"/>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Z</m:t>
                  </m:r>
                  <m:phant>
                    <m:phantPr>
                      <m:ctrlPr>
                        <a:rPr xmlns:a="http://schemas.openxmlformats.org/drawingml/2006/main" sz="4900" i="1">
                          <a:solidFill>
                            <a:srgbClr val="000000"/>
                          </a:solidFill>
                          <a:latin typeface="Cambria Math" panose="02040503050406030204" pitchFamily="18" charset="0"/>
                        </a:rPr>
                      </m:ctrlPr>
                      <m:zeroWid m:val="on"/>
                    </m:phantPr>
                    <m:e>
                      <m:r>
                        <a:rPr xmlns:a="http://schemas.openxmlformats.org/drawingml/2006/main" sz="4900" i="1">
                          <a:solidFill>
                            <a:srgbClr val="000000"/>
                          </a:solidFill>
                          <a:latin typeface="Cambria Math" panose="02040503050406030204" pitchFamily="18" charset="0"/>
                        </a:rPr>
                        <m:t>/</m:t>
                      </m:r>
                    </m:e>
                  </m:phant>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Y</m:t>
                  </m:r>
                </m:oMath>
              </m:oMathPara>
            </a14:m>
            <a:endParaRPr sz="4900"/>
          </a:p>
        </p:txBody>
      </p:sp>
      <p:sp>
        <p:nvSpPr>
          <p:cNvPr id="841" name="Gleichung"/>
          <p:cNvSpPr txBox="1"/>
          <p:nvPr/>
        </p:nvSpPr>
        <p:spPr>
          <a:xfrm>
            <a:off x="8968514" y="7068909"/>
            <a:ext cx="1662349" cy="429388"/>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Y</m:t>
                  </m:r>
                  <m:phant>
                    <m:phantPr>
                      <m:ctrlPr>
                        <a:rPr xmlns:a="http://schemas.openxmlformats.org/drawingml/2006/main" sz="4900" i="1">
                          <a:solidFill>
                            <a:srgbClr val="000000"/>
                          </a:solidFill>
                          <a:latin typeface="Cambria Math" panose="02040503050406030204" pitchFamily="18" charset="0"/>
                        </a:rPr>
                      </m:ctrlPr>
                      <m:zeroWid m:val="on"/>
                    </m:phantPr>
                    <m:e>
                      <m:r>
                        <a:rPr xmlns:a="http://schemas.openxmlformats.org/drawingml/2006/main" sz="4900" i="1">
                          <a:solidFill>
                            <a:srgbClr val="000000"/>
                          </a:solidFill>
                          <a:latin typeface="Cambria Math" panose="02040503050406030204" pitchFamily="18" charset="0"/>
                        </a:rPr>
                        <m:t>/</m:t>
                      </m:r>
                    </m:e>
                  </m:phant>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X</m:t>
                  </m:r>
                </m:oMath>
              </m:oMathPara>
            </a14:m>
            <a:endParaRPr sz="4900"/>
          </a:p>
        </p:txBody>
      </p:sp>
      <p:sp>
        <p:nvSpPr>
          <p:cNvPr id="842" name="Gleichung"/>
          <p:cNvSpPr txBox="1"/>
          <p:nvPr/>
        </p:nvSpPr>
        <p:spPr>
          <a:xfrm>
            <a:off x="8968514" y="7881611"/>
            <a:ext cx="1714622" cy="429388"/>
          </a:xfrm>
          <a:prstGeom prst="rect">
            <a:avLst/>
          </a:prstGeom>
          <a:ln w="12700">
            <a:miter lim="400000"/>
          </a:ln>
        </p:spPr>
        <p:txBody>
          <a:bodyPr wrap="none" lIns="0" tIns="0" rIns="0" bIns="0">
            <a:spAutoFit/>
          </a:bodyPr>
          <a:lstStyle/>
          <a:p>
            <a:pPr algn="l" latinLnBrk="1">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Z</m:t>
                  </m:r>
                  <m:phant>
                    <m:phantPr>
                      <m:ctrlPr>
                        <a:rPr xmlns:a="http://schemas.openxmlformats.org/drawingml/2006/main" sz="4900" i="1">
                          <a:solidFill>
                            <a:srgbClr val="000000"/>
                          </a:solidFill>
                          <a:latin typeface="Cambria Math" panose="02040503050406030204" pitchFamily="18" charset="0"/>
                        </a:rPr>
                      </m:ctrlPr>
                      <m:zeroWid m:val="on"/>
                    </m:phantPr>
                    <m:e>
                      <m:r>
                        <a:rPr xmlns:a="http://schemas.openxmlformats.org/drawingml/2006/main" sz="4900" i="1">
                          <a:solidFill>
                            <a:srgbClr val="000000"/>
                          </a:solidFill>
                          <a:latin typeface="Cambria Math" panose="02040503050406030204" pitchFamily="18" charset="0"/>
                        </a:rPr>
                        <m:t>/</m:t>
                      </m:r>
                    </m:e>
                  </m:phant>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X</m:t>
                  </m:r>
                </m:oMath>
              </m:oMathPara>
            </a14:m>
            <a:endParaRPr sz="4900"/>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5" name="Nennen Sie Beispiele von Wirkketten"/>
          <p:cNvSpPr txBox="1"/>
          <p:nvPr>
            <p:ph type="body" idx="21"/>
          </p:nvPr>
        </p:nvSpPr>
        <p:spPr>
          <a:prstGeom prst="rect">
            <a:avLst/>
          </a:prstGeom>
        </p:spPr>
        <p:txBody>
          <a:bodyPr/>
          <a:lstStyle/>
          <a:p>
            <a:pPr/>
            <a:r>
              <a:t>Nennen Sie Beispiele von Wirkketten</a:t>
            </a:r>
          </a:p>
        </p:txBody>
      </p:sp>
      <p:grpSp>
        <p:nvGrpSpPr>
          <p:cNvPr id="851" name="Gruppieren"/>
          <p:cNvGrpSpPr/>
          <p:nvPr/>
        </p:nvGrpSpPr>
        <p:grpSpPr>
          <a:xfrm>
            <a:off x="1739297" y="4514452"/>
            <a:ext cx="9133320" cy="1142789"/>
            <a:chOff x="0" y="0"/>
            <a:chExt cx="9133318" cy="1142788"/>
          </a:xfrm>
        </p:grpSpPr>
        <p:sp>
          <p:nvSpPr>
            <p:cNvPr id="846" name="X"/>
            <p:cNvSpPr/>
            <p:nvPr/>
          </p:nvSpPr>
          <p:spPr>
            <a:xfrm>
              <a:off x="0" y="0"/>
              <a:ext cx="1904648" cy="1142789"/>
            </a:xfrm>
            <a:prstGeom prst="roundRect">
              <a:avLst>
                <a:gd name="adj" fmla="val 1503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X</a:t>
              </a:r>
            </a:p>
          </p:txBody>
        </p:sp>
        <p:sp>
          <p:nvSpPr>
            <p:cNvPr id="847" name="Z"/>
            <p:cNvSpPr/>
            <p:nvPr/>
          </p:nvSpPr>
          <p:spPr>
            <a:xfrm>
              <a:off x="7228670" y="0"/>
              <a:ext cx="1904649" cy="1142789"/>
            </a:xfrm>
            <a:prstGeom prst="roundRect">
              <a:avLst>
                <a:gd name="adj" fmla="val 2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a:t>
              </a:r>
            </a:p>
          </p:txBody>
        </p:sp>
        <p:sp>
          <p:nvSpPr>
            <p:cNvPr id="848" name="Y"/>
            <p:cNvSpPr/>
            <p:nvPr/>
          </p:nvSpPr>
          <p:spPr>
            <a:xfrm>
              <a:off x="3614334" y="0"/>
              <a:ext cx="1904649" cy="1142789"/>
            </a:xfrm>
            <a:prstGeom prst="roundRect">
              <a:avLst>
                <a:gd name="adj" fmla="val 1358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Y</a:t>
              </a:r>
            </a:p>
          </p:txBody>
        </p:sp>
        <p:cxnSp>
          <p:nvCxnSpPr>
            <p:cNvPr id="849" name="Verbindungslinie"/>
            <p:cNvCxnSpPr>
              <a:stCxn id="846" idx="0"/>
              <a:endCxn id="848" idx="0"/>
            </p:cNvCxnSpPr>
            <p:nvPr/>
          </p:nvCxnSpPr>
          <p:spPr>
            <a:xfrm>
              <a:off x="952323" y="571394"/>
              <a:ext cx="3614336" cy="1"/>
            </a:xfrm>
            <a:prstGeom prst="straightConnector1">
              <a:avLst/>
            </a:prstGeom>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cxnSp>
        <p:cxnSp>
          <p:nvCxnSpPr>
            <p:cNvPr id="850" name="Verbindungslinie"/>
            <p:cNvCxnSpPr>
              <a:stCxn id="847" idx="0"/>
              <a:endCxn id="848" idx="0"/>
            </p:cNvCxnSpPr>
            <p:nvPr/>
          </p:nvCxnSpPr>
          <p:spPr>
            <a:xfrm flipH="1">
              <a:off x="4566658" y="571394"/>
              <a:ext cx="361433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4" name="Ein Konfundierer (eine „Gabel“) ist eine gemeinsame Ursache"/>
          <p:cNvSpPr txBox="1"/>
          <p:nvPr>
            <p:ph type="body" idx="21"/>
          </p:nvPr>
        </p:nvSpPr>
        <p:spPr>
          <a:prstGeom prst="rect">
            <a:avLst/>
          </a:prstGeom>
        </p:spPr>
        <p:txBody>
          <a:bodyPr/>
          <a:lstStyle>
            <a:lvl1pPr marL="109220" marR="109220" indent="109220" defTabSz="1118412">
              <a:defRPr sz="5332"/>
            </a:lvl1pPr>
          </a:lstStyle>
          <a:p>
            <a:pPr/>
            <a:r>
              <a:t>Ein Konfundierer (eine „Gabel“) ist eine gemeinsame Ursache</a:t>
            </a:r>
          </a:p>
        </p:txBody>
      </p:sp>
      <p:grpSp>
        <p:nvGrpSpPr>
          <p:cNvPr id="860" name="Gruppieren"/>
          <p:cNvGrpSpPr/>
          <p:nvPr/>
        </p:nvGrpSpPr>
        <p:grpSpPr>
          <a:xfrm>
            <a:off x="404265" y="3773944"/>
            <a:ext cx="5428267" cy="3329338"/>
            <a:chOff x="0" y="0"/>
            <a:chExt cx="5428266" cy="3329337"/>
          </a:xfrm>
        </p:grpSpPr>
        <p:sp>
          <p:nvSpPr>
            <p:cNvPr id="855" name="X"/>
            <p:cNvSpPr/>
            <p:nvPr/>
          </p:nvSpPr>
          <p:spPr>
            <a:xfrm>
              <a:off x="3559928" y="0"/>
              <a:ext cx="1868339" cy="1028397"/>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X</a:t>
              </a:r>
            </a:p>
          </p:txBody>
        </p:sp>
        <p:sp>
          <p:nvSpPr>
            <p:cNvPr id="856" name="C"/>
            <p:cNvSpPr/>
            <p:nvPr/>
          </p:nvSpPr>
          <p:spPr>
            <a:xfrm>
              <a:off x="0" y="1153936"/>
              <a:ext cx="1868338" cy="1028398"/>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C</a:t>
              </a:r>
            </a:p>
          </p:txBody>
        </p:sp>
        <p:sp>
          <p:nvSpPr>
            <p:cNvPr id="857" name="Y"/>
            <p:cNvSpPr/>
            <p:nvPr/>
          </p:nvSpPr>
          <p:spPr>
            <a:xfrm>
              <a:off x="3559928" y="2300940"/>
              <a:ext cx="1868339" cy="1028398"/>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Y</a:t>
              </a:r>
            </a:p>
          </p:txBody>
        </p:sp>
        <p:cxnSp>
          <p:nvCxnSpPr>
            <p:cNvPr id="858" name="Verbindungslinie"/>
            <p:cNvCxnSpPr>
              <a:stCxn id="856" idx="0"/>
              <a:endCxn id="855" idx="0"/>
            </p:cNvCxnSpPr>
            <p:nvPr/>
          </p:nvCxnSpPr>
          <p:spPr>
            <a:xfrm flipV="1">
              <a:off x="934168" y="514198"/>
              <a:ext cx="3559930" cy="1153938"/>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cxnSp>
          <p:nvCxnSpPr>
            <p:cNvPr id="859" name="Verbindungslinie"/>
            <p:cNvCxnSpPr>
              <a:stCxn id="856" idx="0"/>
              <a:endCxn id="857" idx="0"/>
            </p:cNvCxnSpPr>
            <p:nvPr/>
          </p:nvCxnSpPr>
          <p:spPr>
            <a:xfrm>
              <a:off x="934168" y="1668135"/>
              <a:ext cx="3559930" cy="1147004"/>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grpSp>
      <p:sp>
        <p:nvSpPr>
          <p:cNvPr id="861" name="C und X sind abhängig…"/>
          <p:cNvSpPr txBox="1"/>
          <p:nvPr/>
        </p:nvSpPr>
        <p:spPr>
          <a:xfrm>
            <a:off x="6860829" y="4281388"/>
            <a:ext cx="5428267" cy="231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81000" indent="-381000" algn="l">
              <a:spcBef>
                <a:spcPts val="2000"/>
              </a:spcBef>
              <a:buClr>
                <a:schemeClr val="accent5"/>
              </a:buClr>
              <a:buSzPct val="70000"/>
              <a:buFont typeface="Arial"/>
              <a:buChar char="▶︎"/>
            </a:pPr>
            <a:r>
              <a:t>C und X sind abhängig</a:t>
            </a:r>
          </a:p>
          <a:p>
            <a:pPr marL="381000" indent="-381000" algn="l">
              <a:spcBef>
                <a:spcPts val="2000"/>
              </a:spcBef>
              <a:buClr>
                <a:schemeClr val="accent5"/>
              </a:buClr>
              <a:buSzPct val="70000"/>
              <a:buFont typeface="Arial"/>
              <a:buChar char="▶︎"/>
            </a:pPr>
            <a:r>
              <a:t>C und Y sind abhängig</a:t>
            </a:r>
          </a:p>
          <a:p>
            <a:pPr marL="381000" indent="-381000" algn="l">
              <a:spcBef>
                <a:spcPts val="2000"/>
              </a:spcBef>
              <a:buClr>
                <a:schemeClr val="accent5"/>
              </a:buClr>
              <a:buSzPct val="70000"/>
              <a:buFont typeface="Arial"/>
              <a:buChar char="▶︎"/>
            </a:pPr>
            <a:r>
              <a:t>X und Y sind abhängig</a:t>
            </a:r>
          </a:p>
          <a:p>
            <a:pPr marL="381000" indent="-381000" algn="l">
              <a:spcBef>
                <a:spcPts val="2000"/>
              </a:spcBef>
              <a:buClr>
                <a:schemeClr val="accent5"/>
              </a:buClr>
              <a:buSzPct val="70000"/>
              <a:buFont typeface="Arial"/>
              <a:buChar char="▶︎"/>
            </a:pPr>
            <a:r>
              <a:t>X und Y sind unabhängig, gegeben C</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4" name="Beispiele für Konfundierungen"/>
          <p:cNvSpPr txBox="1"/>
          <p:nvPr>
            <p:ph type="body" idx="21"/>
          </p:nvPr>
        </p:nvSpPr>
        <p:spPr>
          <a:prstGeom prst="rect">
            <a:avLst/>
          </a:prstGeom>
        </p:spPr>
        <p:txBody>
          <a:bodyPr/>
          <a:lstStyle/>
          <a:p>
            <a:pPr/>
            <a:r>
              <a:t>Beispiele für Konfundierungen</a:t>
            </a:r>
          </a:p>
        </p:txBody>
      </p:sp>
      <p:grpSp>
        <p:nvGrpSpPr>
          <p:cNvPr id="870" name="Gruppieren"/>
          <p:cNvGrpSpPr/>
          <p:nvPr/>
        </p:nvGrpSpPr>
        <p:grpSpPr>
          <a:xfrm>
            <a:off x="367871" y="2591137"/>
            <a:ext cx="5479105" cy="3360519"/>
            <a:chOff x="0" y="0"/>
            <a:chExt cx="5479104" cy="3360517"/>
          </a:xfrm>
        </p:grpSpPr>
        <p:sp>
          <p:nvSpPr>
            <p:cNvPr id="865" name="Störche"/>
            <p:cNvSpPr/>
            <p:nvPr/>
          </p:nvSpPr>
          <p:spPr>
            <a:xfrm>
              <a:off x="3593268" y="0"/>
              <a:ext cx="1885837" cy="1038029"/>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Störche</a:t>
              </a:r>
            </a:p>
          </p:txBody>
        </p:sp>
        <p:sp>
          <p:nvSpPr>
            <p:cNvPr id="866" name="Natur"/>
            <p:cNvSpPr/>
            <p:nvPr/>
          </p:nvSpPr>
          <p:spPr>
            <a:xfrm>
              <a:off x="0" y="1164743"/>
              <a:ext cx="1885836" cy="103803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Natur</a:t>
              </a:r>
            </a:p>
          </p:txBody>
        </p:sp>
        <p:sp>
          <p:nvSpPr>
            <p:cNvPr id="867" name="Babies"/>
            <p:cNvSpPr/>
            <p:nvPr/>
          </p:nvSpPr>
          <p:spPr>
            <a:xfrm>
              <a:off x="3593268" y="2322489"/>
              <a:ext cx="1885837" cy="1038029"/>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Babies</a:t>
              </a:r>
            </a:p>
          </p:txBody>
        </p:sp>
        <p:cxnSp>
          <p:nvCxnSpPr>
            <p:cNvPr id="868" name="Verbindungslinie"/>
            <p:cNvCxnSpPr>
              <a:stCxn id="866" idx="0"/>
              <a:endCxn id="865" idx="0"/>
            </p:cNvCxnSpPr>
            <p:nvPr/>
          </p:nvCxnSpPr>
          <p:spPr>
            <a:xfrm flipV="1">
              <a:off x="942917" y="519014"/>
              <a:ext cx="3593270" cy="1164745"/>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cxnSp>
          <p:nvCxnSpPr>
            <p:cNvPr id="869" name="Verbindungslinie"/>
            <p:cNvCxnSpPr>
              <a:stCxn id="866" idx="0"/>
              <a:endCxn id="867" idx="0"/>
            </p:cNvCxnSpPr>
            <p:nvPr/>
          </p:nvCxnSpPr>
          <p:spPr>
            <a:xfrm>
              <a:off x="942917" y="1683758"/>
              <a:ext cx="3593270" cy="1157746"/>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grpSp>
      <p:grpSp>
        <p:nvGrpSpPr>
          <p:cNvPr id="876" name="Gruppieren"/>
          <p:cNvGrpSpPr/>
          <p:nvPr/>
        </p:nvGrpSpPr>
        <p:grpSpPr>
          <a:xfrm>
            <a:off x="6754644" y="2591137"/>
            <a:ext cx="5479106" cy="3360519"/>
            <a:chOff x="0" y="0"/>
            <a:chExt cx="5479104" cy="3360517"/>
          </a:xfrm>
        </p:grpSpPr>
        <p:sp>
          <p:nvSpPr>
            <p:cNvPr id="871" name="Glatze"/>
            <p:cNvSpPr/>
            <p:nvPr/>
          </p:nvSpPr>
          <p:spPr>
            <a:xfrm>
              <a:off x="3593268" y="0"/>
              <a:ext cx="1885837" cy="1038029"/>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Glatze</a:t>
              </a:r>
            </a:p>
          </p:txBody>
        </p:sp>
        <p:sp>
          <p:nvSpPr>
            <p:cNvPr id="872" name="Alter"/>
            <p:cNvSpPr/>
            <p:nvPr/>
          </p:nvSpPr>
          <p:spPr>
            <a:xfrm>
              <a:off x="0" y="1164743"/>
              <a:ext cx="1885836" cy="103803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Alter</a:t>
              </a:r>
            </a:p>
          </p:txBody>
        </p:sp>
        <p:sp>
          <p:nvSpPr>
            <p:cNvPr id="873" name="Corona"/>
            <p:cNvSpPr/>
            <p:nvPr/>
          </p:nvSpPr>
          <p:spPr>
            <a:xfrm>
              <a:off x="3593268" y="2322489"/>
              <a:ext cx="1885837" cy="1038029"/>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Corona</a:t>
              </a:r>
            </a:p>
          </p:txBody>
        </p:sp>
        <p:cxnSp>
          <p:nvCxnSpPr>
            <p:cNvPr id="874" name="Verbindungslinie"/>
            <p:cNvCxnSpPr>
              <a:stCxn id="872" idx="0"/>
              <a:endCxn id="871" idx="0"/>
            </p:cNvCxnSpPr>
            <p:nvPr/>
          </p:nvCxnSpPr>
          <p:spPr>
            <a:xfrm flipV="1">
              <a:off x="942917" y="519014"/>
              <a:ext cx="3593270" cy="1164745"/>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cxnSp>
          <p:nvCxnSpPr>
            <p:cNvPr id="875" name="Verbindungslinie"/>
            <p:cNvCxnSpPr>
              <a:stCxn id="872" idx="0"/>
              <a:endCxn id="873" idx="0"/>
            </p:cNvCxnSpPr>
            <p:nvPr/>
          </p:nvCxnSpPr>
          <p:spPr>
            <a:xfrm>
              <a:off x="942917" y="1683758"/>
              <a:ext cx="3593270" cy="1157746"/>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9" name="Nennen Sie Beispiele für Konfundierungen"/>
          <p:cNvSpPr txBox="1"/>
          <p:nvPr>
            <p:ph type="body" idx="21"/>
          </p:nvPr>
        </p:nvSpPr>
        <p:spPr>
          <a:prstGeom prst="rect">
            <a:avLst/>
          </a:prstGeom>
        </p:spPr>
        <p:txBody>
          <a:bodyPr/>
          <a:lstStyle/>
          <a:p>
            <a:pPr/>
            <a:r>
              <a:t>Nennen Sie Beispiele für Konfundierungen</a:t>
            </a:r>
          </a:p>
        </p:txBody>
      </p:sp>
      <p:sp>
        <p:nvSpPr>
          <p:cNvPr id="880" name="X"/>
          <p:cNvSpPr/>
          <p:nvPr/>
        </p:nvSpPr>
        <p:spPr>
          <a:xfrm>
            <a:off x="6643675" y="2736714"/>
            <a:ext cx="2424625" cy="1334597"/>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2600">
                <a:solidFill>
                  <a:srgbClr val="262626"/>
                </a:solidFill>
                <a:latin typeface="Arial"/>
                <a:ea typeface="Arial"/>
                <a:cs typeface="Arial"/>
                <a:sym typeface="Arial"/>
              </a:defRPr>
            </a:lvl1pPr>
          </a:lstStyle>
          <a:p>
            <a:pPr/>
            <a:r>
              <a:t>X</a:t>
            </a:r>
          </a:p>
        </p:txBody>
      </p:sp>
      <p:sp>
        <p:nvSpPr>
          <p:cNvPr id="881" name="C"/>
          <p:cNvSpPr/>
          <p:nvPr/>
        </p:nvSpPr>
        <p:spPr>
          <a:xfrm>
            <a:off x="2023799" y="4234228"/>
            <a:ext cx="2424626" cy="1334597"/>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2600">
                <a:solidFill>
                  <a:srgbClr val="262626"/>
                </a:solidFill>
                <a:latin typeface="Arial"/>
                <a:ea typeface="Arial"/>
                <a:cs typeface="Arial"/>
                <a:sym typeface="Arial"/>
              </a:defRPr>
            </a:lvl1pPr>
          </a:lstStyle>
          <a:p>
            <a:pPr/>
            <a:r>
              <a:t>C</a:t>
            </a:r>
          </a:p>
        </p:txBody>
      </p:sp>
      <p:sp>
        <p:nvSpPr>
          <p:cNvPr id="882" name="Y"/>
          <p:cNvSpPr/>
          <p:nvPr/>
        </p:nvSpPr>
        <p:spPr>
          <a:xfrm>
            <a:off x="6643675" y="5722745"/>
            <a:ext cx="2424625" cy="1334597"/>
          </a:xfrm>
          <a:prstGeom prst="roundRect">
            <a:avLst>
              <a:gd name="adj" fmla="val 1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2600">
                <a:solidFill>
                  <a:srgbClr val="262626"/>
                </a:solidFill>
                <a:latin typeface="Arial"/>
                <a:ea typeface="Arial"/>
                <a:cs typeface="Arial"/>
                <a:sym typeface="Arial"/>
              </a:defRPr>
            </a:lvl1pPr>
          </a:lstStyle>
          <a:p>
            <a:pPr/>
            <a:r>
              <a:t>Y</a:t>
            </a:r>
          </a:p>
        </p:txBody>
      </p:sp>
      <p:cxnSp>
        <p:nvCxnSpPr>
          <p:cNvPr id="883" name="Verbindungslinie"/>
          <p:cNvCxnSpPr>
            <a:stCxn id="881" idx="0"/>
            <a:endCxn id="880" idx="0"/>
          </p:cNvCxnSpPr>
          <p:nvPr/>
        </p:nvCxnSpPr>
        <p:spPr>
          <a:xfrm flipV="1">
            <a:off x="3236111" y="3404012"/>
            <a:ext cx="4619877" cy="1497515"/>
          </a:xfrm>
          <a:prstGeom prst="straightConnector1">
            <a:avLst/>
          </a:prstGeom>
          <a:ln w="25400">
            <a:solidFill>
              <a:srgbClr val="5E5E5E"/>
            </a:solidFill>
            <a:miter lim="400000"/>
            <a:tailEnd type="triangle"/>
          </a:ln>
          <a:effectLst>
            <a:outerShdw sx="100000" sy="100000" kx="0" ky="0" algn="b" rotWithShape="0" blurRad="50800" dist="25400" dir="5400000">
              <a:srgbClr val="000000">
                <a:alpha val="38000"/>
              </a:srgbClr>
            </a:outerShdw>
          </a:effectLst>
        </p:spPr>
      </p:cxnSp>
      <p:cxnSp>
        <p:nvCxnSpPr>
          <p:cNvPr id="884" name="Verbindungslinie"/>
          <p:cNvCxnSpPr>
            <a:stCxn id="881" idx="0"/>
            <a:endCxn id="882" idx="0"/>
          </p:cNvCxnSpPr>
          <p:nvPr/>
        </p:nvCxnSpPr>
        <p:spPr>
          <a:xfrm>
            <a:off x="3236111" y="4901526"/>
            <a:ext cx="4619877" cy="1488518"/>
          </a:xfrm>
          <a:prstGeom prst="straightConnector1">
            <a:avLst/>
          </a:prstGeom>
          <a:ln w="25400">
            <a:solidFill>
              <a:srgbClr val="5E5E5E"/>
            </a:solidFill>
            <a:miter lim="400000"/>
            <a:tailEnd type="triangle"/>
          </a:ln>
          <a:effectLst>
            <a:outerShdw sx="100000" sy="100000" kx="0" ky="0" algn="b" rotWithShape="0" blurRad="50800" dist="25400" dir="5400000">
              <a:srgbClr val="000000">
                <a:alpha val="38000"/>
              </a:srgbClr>
            </a:outerShdw>
          </a:effectLst>
        </p:spPr>
      </p:cxn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7" name="Kollisionen sind gemeinsame Wirkungen"/>
          <p:cNvSpPr txBox="1"/>
          <p:nvPr>
            <p:ph type="body" idx="21"/>
          </p:nvPr>
        </p:nvSpPr>
        <p:spPr>
          <a:prstGeom prst="rect">
            <a:avLst/>
          </a:prstGeom>
        </p:spPr>
        <p:txBody>
          <a:bodyPr/>
          <a:lstStyle/>
          <a:p>
            <a:pPr/>
            <a:r>
              <a:t>Kollisionen sind gemeinsame Wirkungen</a:t>
            </a:r>
          </a:p>
        </p:txBody>
      </p:sp>
      <p:grpSp>
        <p:nvGrpSpPr>
          <p:cNvPr id="893" name="Gruppieren"/>
          <p:cNvGrpSpPr/>
          <p:nvPr/>
        </p:nvGrpSpPr>
        <p:grpSpPr>
          <a:xfrm>
            <a:off x="875222" y="2989441"/>
            <a:ext cx="5469528" cy="3293075"/>
            <a:chOff x="0" y="0"/>
            <a:chExt cx="5469527" cy="3293073"/>
          </a:xfrm>
        </p:grpSpPr>
        <p:sp>
          <p:nvSpPr>
            <p:cNvPr id="888" name="X"/>
            <p:cNvSpPr/>
            <p:nvPr/>
          </p:nvSpPr>
          <p:spPr>
            <a:xfrm>
              <a:off x="0" y="0"/>
              <a:ext cx="1847988" cy="101719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X</a:t>
              </a:r>
            </a:p>
          </p:txBody>
        </p:sp>
        <p:sp>
          <p:nvSpPr>
            <p:cNvPr id="889" name="Z"/>
            <p:cNvSpPr/>
            <p:nvPr/>
          </p:nvSpPr>
          <p:spPr>
            <a:xfrm>
              <a:off x="3621539" y="1137939"/>
              <a:ext cx="1847989" cy="101719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Z</a:t>
              </a:r>
            </a:p>
          </p:txBody>
        </p:sp>
        <p:sp>
          <p:nvSpPr>
            <p:cNvPr id="890" name="Y"/>
            <p:cNvSpPr/>
            <p:nvPr/>
          </p:nvSpPr>
          <p:spPr>
            <a:xfrm>
              <a:off x="0" y="2275878"/>
              <a:ext cx="1847988" cy="1017196"/>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2600">
                  <a:solidFill>
                    <a:srgbClr val="262626"/>
                  </a:solidFill>
                  <a:latin typeface="Arial"/>
                  <a:ea typeface="Arial"/>
                  <a:cs typeface="Arial"/>
                  <a:sym typeface="Arial"/>
                </a:defRPr>
              </a:lvl1pPr>
            </a:lstStyle>
            <a:p>
              <a:pPr/>
              <a:r>
                <a:t>Y</a:t>
              </a:r>
            </a:p>
          </p:txBody>
        </p:sp>
        <p:cxnSp>
          <p:nvCxnSpPr>
            <p:cNvPr id="891" name="Verbindungslinie"/>
            <p:cNvCxnSpPr>
              <a:stCxn id="888" idx="0"/>
              <a:endCxn id="889" idx="0"/>
            </p:cNvCxnSpPr>
            <p:nvPr/>
          </p:nvCxnSpPr>
          <p:spPr>
            <a:xfrm>
              <a:off x="923993" y="508597"/>
              <a:ext cx="3621541" cy="1137940"/>
            </a:xfrm>
            <a:prstGeom prst="straightConnector1">
              <a:avLst/>
            </a:prstGeom>
            <a:ln w="25400" cap="flat">
              <a:solidFill>
                <a:srgbClr val="5E5E5E"/>
              </a:solidFill>
              <a:prstDash val="solid"/>
              <a:miter lim="400000"/>
              <a:tailEnd type="triangle" w="med" len="med"/>
            </a:ln>
            <a:effectLst>
              <a:outerShdw sx="100000" sy="100000" kx="0" ky="0" algn="b" rotWithShape="0" blurRad="50800" dist="25400" dir="5400000">
                <a:srgbClr val="000000">
                  <a:alpha val="38000"/>
                </a:srgbClr>
              </a:outerShdw>
            </a:effectLst>
          </p:spPr>
        </p:cxnSp>
        <p:cxnSp>
          <p:nvCxnSpPr>
            <p:cNvPr id="892" name="Verbindungslinie"/>
            <p:cNvCxnSpPr>
              <a:stCxn id="889" idx="0"/>
              <a:endCxn id="890" idx="0"/>
            </p:cNvCxnSpPr>
            <p:nvPr/>
          </p:nvCxnSpPr>
          <p:spPr>
            <a:xfrm flipH="1">
              <a:off x="923993" y="1646536"/>
              <a:ext cx="3621541" cy="1137941"/>
            </a:xfrm>
            <a:prstGeom prst="straightConnector1">
              <a:avLst/>
            </a:prstGeom>
            <a:ln w="25400" cap="flat">
              <a:solidFill>
                <a:srgbClr val="5E5E5E"/>
              </a:solidFill>
              <a:prstDash val="solid"/>
              <a:miter lim="400000"/>
              <a:headEnd type="triangle" w="med" len="med"/>
            </a:ln>
            <a:effectLst>
              <a:outerShdw sx="100000" sy="100000" kx="0" ky="0" algn="b" rotWithShape="0" blurRad="50800" dist="25400" dir="5400000">
                <a:srgbClr val="000000">
                  <a:alpha val="38000"/>
                </a:srgbClr>
              </a:outerShdw>
            </a:effectLst>
          </p:spPr>
        </p:cxnSp>
      </p:grpSp>
      <p:sp>
        <p:nvSpPr>
          <p:cNvPr id="894" name="X und Z sind abhängig…"/>
          <p:cNvSpPr txBox="1"/>
          <p:nvPr/>
        </p:nvSpPr>
        <p:spPr>
          <a:xfrm>
            <a:off x="7465043" y="3423839"/>
            <a:ext cx="4576190" cy="2695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81000" indent="-381000" algn="l">
              <a:spcBef>
                <a:spcPts val="3000"/>
              </a:spcBef>
              <a:buClr>
                <a:schemeClr val="accent5"/>
              </a:buClr>
              <a:buSzPct val="70000"/>
              <a:buFont typeface="Arial"/>
              <a:buChar char="▶︎"/>
            </a:pPr>
            <a:r>
              <a:t>X und Z sind abhängig</a:t>
            </a:r>
          </a:p>
          <a:p>
            <a:pPr marL="381000" indent="-381000" algn="l">
              <a:spcBef>
                <a:spcPts val="3000"/>
              </a:spcBef>
              <a:buClr>
                <a:schemeClr val="accent5"/>
              </a:buClr>
              <a:buSzPct val="70000"/>
              <a:buFont typeface="Arial"/>
              <a:buChar char="▶︎"/>
            </a:pPr>
            <a:r>
              <a:t>Y und Z sind abhängig</a:t>
            </a:r>
          </a:p>
          <a:p>
            <a:pPr marL="381000" indent="-381000" algn="l">
              <a:spcBef>
                <a:spcPts val="3000"/>
              </a:spcBef>
              <a:buClr>
                <a:schemeClr val="accent5"/>
              </a:buClr>
              <a:buSzPct val="70000"/>
              <a:buFont typeface="Arial"/>
              <a:buChar char="▶︎"/>
            </a:pPr>
            <a:r>
              <a:t>X und Y sind unabhängig</a:t>
            </a:r>
          </a:p>
          <a:p>
            <a:pPr marL="381000" indent="-381000" algn="l">
              <a:spcBef>
                <a:spcPts val="3000"/>
              </a:spcBef>
              <a:buClr>
                <a:schemeClr val="accent5"/>
              </a:buClr>
              <a:buSzPct val="70000"/>
              <a:buFont typeface="Arial"/>
              <a:buChar char="▶︎"/>
            </a:pPr>
            <a:r>
              <a:t>X und Y sind abhängig, gegeben Z</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89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7" name="Wann man eine Variable nicht kontrollieren sollte"/>
          <p:cNvSpPr txBox="1"/>
          <p:nvPr>
            <p:ph type="title"/>
          </p:nvPr>
        </p:nvSpPr>
        <p:spPr>
          <a:prstGeom prst="rect">
            <a:avLst/>
          </a:prstGeom>
        </p:spPr>
        <p:txBody>
          <a:bodyPr/>
          <a:lstStyle/>
          <a:p>
            <a:pPr lvl="3" algn="r">
              <a:defRPr sz="8400">
                <a:solidFill>
                  <a:schemeClr val="accent5"/>
                </a:solidFill>
              </a:defRPr>
            </a:pPr>
            <a:r>
              <a:t>Wann man eine Variable nicht kontrollieren sollte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0" name="Guter Einstigsartikel"/>
          <p:cNvSpPr txBox="1"/>
          <p:nvPr>
            <p:ph type="body" idx="21"/>
          </p:nvPr>
        </p:nvSpPr>
        <p:spPr>
          <a:prstGeom prst="rect">
            <a:avLst/>
          </a:prstGeom>
        </p:spPr>
        <p:txBody>
          <a:bodyPr/>
          <a:lstStyle/>
          <a:p>
            <a:pPr/>
            <a:r>
              <a:t>Guter Einstigsartikel</a:t>
            </a:r>
          </a:p>
        </p:txBody>
      </p:sp>
      <p:sp>
        <p:nvSpPr>
          <p:cNvPr id="901" name="Lesen Sie den Abschnitt Controlling for mediators: removing the association of interest im Artikel von Rohrer, 2019!…"/>
          <p:cNvSpPr txBox="1"/>
          <p:nvPr>
            <p:ph type="body" idx="22"/>
          </p:nvPr>
        </p:nvSpPr>
        <p:spPr>
          <a:prstGeom prst="rect">
            <a:avLst/>
          </a:prstGeom>
        </p:spPr>
        <p:txBody>
          <a:bodyPr/>
          <a:lstStyle/>
          <a:p>
            <a:pPr/>
            <a:r>
              <a:t>Lesen Sie den Abschnitt </a:t>
            </a:r>
            <a:r>
              <a:rPr i="1"/>
              <a:t>Controlling for mediators: removing the association of interest</a:t>
            </a:r>
            <a:r>
              <a:t> im Artikel von Rohrer, 2019!</a:t>
            </a:r>
          </a:p>
          <a:p>
            <a:pPr/>
          </a:p>
          <a:p>
            <a:pPr/>
            <a:r>
              <a:rPr u="sng">
                <a:solidFill>
                  <a:srgbClr val="0070C0"/>
                </a:solidFill>
                <a:uFill>
                  <a:solidFill>
                    <a:srgbClr val="0070C0"/>
                  </a:solidFill>
                </a:uFill>
                <a:hlinkClick r:id="rId2" invalidUrl="" action="" tgtFrame="" tooltip="" history="1" highlightClick="0" endSnd="0"/>
              </a:rPr>
              <a:t>https://journals.sagepub.com/doi/full/10.1177/2515245917745629</a:t>
            </a:r>
            <a:r>
              <a:t>  </a:t>
            </a:r>
            <a:br/>
            <a:br/>
            <a:r>
              <a:t>(Als PDF oder HTML frei verfügbar.)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4" name="Du sollst keine Mediatoren kontrollieren"/>
          <p:cNvSpPr txBox="1"/>
          <p:nvPr>
            <p:ph type="body" idx="21"/>
          </p:nvPr>
        </p:nvSpPr>
        <p:spPr>
          <a:prstGeom prst="rect">
            <a:avLst/>
          </a:prstGeom>
        </p:spPr>
        <p:txBody>
          <a:bodyPr/>
          <a:lstStyle/>
          <a:p>
            <a:pPr/>
            <a:r>
              <a:t>Du sollst keine Mediatoren kontrollieren</a:t>
            </a:r>
          </a:p>
        </p:txBody>
      </p:sp>
      <p:grpSp>
        <p:nvGrpSpPr>
          <p:cNvPr id="910" name="Gruppieren"/>
          <p:cNvGrpSpPr/>
          <p:nvPr/>
        </p:nvGrpSpPr>
        <p:grpSpPr>
          <a:xfrm>
            <a:off x="1757494" y="2767159"/>
            <a:ext cx="9133319" cy="1142790"/>
            <a:chOff x="0" y="0"/>
            <a:chExt cx="9133318" cy="1142788"/>
          </a:xfrm>
        </p:grpSpPr>
        <p:sp>
          <p:nvSpPr>
            <p:cNvPr id="905" name="Lernen"/>
            <p:cNvSpPr/>
            <p:nvPr/>
          </p:nvSpPr>
          <p:spPr>
            <a:xfrm>
              <a:off x="0" y="0"/>
              <a:ext cx="1904648" cy="1142789"/>
            </a:xfrm>
            <a:prstGeom prst="roundRect">
              <a:avLst>
                <a:gd name="adj" fmla="val 1503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Lernen</a:t>
              </a:r>
            </a:p>
          </p:txBody>
        </p:sp>
        <p:sp>
          <p:nvSpPr>
            <p:cNvPr id="906" name="Note"/>
            <p:cNvSpPr/>
            <p:nvPr/>
          </p:nvSpPr>
          <p:spPr>
            <a:xfrm>
              <a:off x="7228670" y="0"/>
              <a:ext cx="1904649" cy="1142789"/>
            </a:xfrm>
            <a:prstGeom prst="roundRect">
              <a:avLst>
                <a:gd name="adj" fmla="val 2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Note</a:t>
              </a:r>
            </a:p>
          </p:txBody>
        </p:sp>
        <p:sp>
          <p:nvSpPr>
            <p:cNvPr id="907" name="Wissen"/>
            <p:cNvSpPr/>
            <p:nvPr/>
          </p:nvSpPr>
          <p:spPr>
            <a:xfrm>
              <a:off x="3614334" y="0"/>
              <a:ext cx="1904649" cy="1142789"/>
            </a:xfrm>
            <a:prstGeom prst="roundRect">
              <a:avLst>
                <a:gd name="adj" fmla="val 1358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Wissen</a:t>
              </a:r>
            </a:p>
          </p:txBody>
        </p:sp>
        <p:cxnSp>
          <p:nvCxnSpPr>
            <p:cNvPr id="908" name="Verbindungslinie"/>
            <p:cNvCxnSpPr>
              <a:stCxn id="905" idx="0"/>
              <a:endCxn id="907" idx="0"/>
            </p:cNvCxnSpPr>
            <p:nvPr/>
          </p:nvCxnSpPr>
          <p:spPr>
            <a:xfrm>
              <a:off x="952323" y="571394"/>
              <a:ext cx="3614336" cy="1"/>
            </a:xfrm>
            <a:prstGeom prst="straightConnector1">
              <a:avLst/>
            </a:prstGeom>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cxnSp>
        <p:cxnSp>
          <p:nvCxnSpPr>
            <p:cNvPr id="909" name="Verbindungslinie"/>
            <p:cNvCxnSpPr>
              <a:stCxn id="906" idx="0"/>
              <a:endCxn id="907" idx="0"/>
            </p:cNvCxnSpPr>
            <p:nvPr/>
          </p:nvCxnSpPr>
          <p:spPr>
            <a:xfrm flipH="1">
              <a:off x="4566658" y="571394"/>
              <a:ext cx="361433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sp>
        <p:nvSpPr>
          <p:cNvPr id="911" name="Lernen"/>
          <p:cNvSpPr/>
          <p:nvPr/>
        </p:nvSpPr>
        <p:spPr>
          <a:xfrm>
            <a:off x="1757494" y="5203720"/>
            <a:ext cx="1904649" cy="1142789"/>
          </a:xfrm>
          <a:prstGeom prst="roundRect">
            <a:avLst>
              <a:gd name="adj" fmla="val 1503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Lernen</a:t>
            </a:r>
          </a:p>
        </p:txBody>
      </p:sp>
      <p:sp>
        <p:nvSpPr>
          <p:cNvPr id="912" name="Note"/>
          <p:cNvSpPr/>
          <p:nvPr/>
        </p:nvSpPr>
        <p:spPr>
          <a:xfrm>
            <a:off x="8986165" y="5203720"/>
            <a:ext cx="1904649" cy="1142789"/>
          </a:xfrm>
          <a:prstGeom prst="roundRect">
            <a:avLst>
              <a:gd name="adj" fmla="val 2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Note</a:t>
            </a:r>
          </a:p>
        </p:txBody>
      </p:sp>
      <p:sp>
        <p:nvSpPr>
          <p:cNvPr id="913" name="Wissen"/>
          <p:cNvSpPr/>
          <p:nvPr/>
        </p:nvSpPr>
        <p:spPr>
          <a:xfrm>
            <a:off x="5371829" y="5203720"/>
            <a:ext cx="1904649" cy="1142789"/>
          </a:xfrm>
          <a:prstGeom prst="roundRect">
            <a:avLst>
              <a:gd name="adj" fmla="val 13588"/>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Wissen</a:t>
            </a:r>
          </a:p>
        </p:txBody>
      </p:sp>
      <p:cxnSp>
        <p:nvCxnSpPr>
          <p:cNvPr id="914" name="Verbindungslinie"/>
          <p:cNvCxnSpPr>
            <a:stCxn id="911" idx="0"/>
            <a:endCxn id="913" idx="0"/>
          </p:cNvCxnSpPr>
          <p:nvPr/>
        </p:nvCxnSpPr>
        <p:spPr>
          <a:xfrm>
            <a:off x="2709818" y="5775114"/>
            <a:ext cx="3614336" cy="1"/>
          </a:xfrm>
          <a:prstGeom prst="straightConnector1">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cxnSp>
      <p:cxnSp>
        <p:nvCxnSpPr>
          <p:cNvPr id="915" name="Verbindungslinie"/>
          <p:cNvCxnSpPr>
            <a:stCxn id="912" idx="0"/>
            <a:endCxn id="913" idx="0"/>
          </p:cNvCxnSpPr>
          <p:nvPr/>
        </p:nvCxnSpPr>
        <p:spPr>
          <a:xfrm flipH="1">
            <a:off x="6324153" y="5775114"/>
            <a:ext cx="3614337" cy="1"/>
          </a:xfrm>
          <a:prstGeom prst="straightConnector1">
            <a:avLst/>
          </a:prstGeom>
          <a:ln w="25400">
            <a:solidFill>
              <a:schemeClr val="accent1"/>
            </a:solidFill>
            <a:prstDash val="sysDot"/>
            <a:miter lim="400000"/>
            <a:headEnd type="triangle"/>
          </a:ln>
          <a:effectLst>
            <a:outerShdw sx="100000" sy="100000" kx="0" ky="0" algn="b" rotWithShape="0" blurRad="50800" dist="25400" dir="5400000">
              <a:srgbClr val="000000">
                <a:alpha val="38000"/>
              </a:srgbClr>
            </a:outerShdw>
          </a:effectLst>
        </p:spPr>
      </p:cxnSp>
      <p:sp>
        <p:nvSpPr>
          <p:cNvPr id="916" name="Kontrolle von Mediatoren blockt den Fluss der Assoziation."/>
          <p:cNvSpPr txBox="1"/>
          <p:nvPr/>
        </p:nvSpPr>
        <p:spPr>
          <a:xfrm>
            <a:off x="180293" y="8924059"/>
            <a:ext cx="720256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Kontrolle von Mediatoren blockt den Fluss der Assoziation.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Geschlecht konfundiert die Wirkung des Medikaments"/>
          <p:cNvSpPr txBox="1"/>
          <p:nvPr>
            <p:ph type="body" idx="21"/>
          </p:nvPr>
        </p:nvSpPr>
        <p:spPr>
          <a:prstGeom prst="rect">
            <a:avLst/>
          </a:prstGeom>
        </p:spPr>
        <p:txBody>
          <a:bodyPr/>
          <a:lstStyle>
            <a:lvl1pPr marL="121919" marR="121919" indent="121919" defTabSz="1248460">
              <a:defRPr sz="5952"/>
            </a:lvl1pPr>
          </a:lstStyle>
          <a:p>
            <a:pPr/>
            <a:r>
              <a:t>Geschlecht konfundiert die Wirkung des Medikaments</a:t>
            </a:r>
          </a:p>
        </p:txBody>
      </p:sp>
      <p:sp>
        <p:nvSpPr>
          <p:cNvPr id="171" name="Das Medikament senkt den Blutdruck und hat einen toxischen Effekt.…"/>
          <p:cNvSpPr txBox="1"/>
          <p:nvPr/>
        </p:nvSpPr>
        <p:spPr>
          <a:xfrm>
            <a:off x="524523" y="2942426"/>
            <a:ext cx="5607625" cy="4702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12750" indent="-412750" algn="l">
              <a:buClr>
                <a:schemeClr val="accent5"/>
              </a:buClr>
              <a:buSzPct val="70000"/>
              <a:buFont typeface="Arial"/>
              <a:buChar char="▶︎"/>
              <a:defRPr sz="2600"/>
            </a:pPr>
            <a:r>
              <a:t>Das Medikament senkt den Blutdruck und hat einen toxischen Effekt.</a:t>
            </a:r>
          </a:p>
          <a:p>
            <a:pPr marL="412750" indent="-412750" algn="l">
              <a:buClr>
                <a:schemeClr val="accent5"/>
              </a:buClr>
              <a:buSzPct val="70000"/>
              <a:buFont typeface="Arial"/>
              <a:buChar char="▶︎"/>
              <a:defRPr sz="2600"/>
            </a:pPr>
            <a:r>
              <a:t>Der verringerte Blutdruck bewirkt Heilung.</a:t>
            </a:r>
          </a:p>
          <a:p>
            <a:pPr marL="412750" indent="-412750" algn="l">
              <a:buClr>
                <a:schemeClr val="accent5"/>
              </a:buClr>
              <a:buSzPct val="70000"/>
              <a:buFont typeface="Arial"/>
              <a:buChar char="▶︎"/>
              <a:defRPr sz="2600"/>
            </a:pPr>
            <a:r>
              <a:t>Sucht man innerhalb der Leute mit gesenktem Blutdruck nach Effekten, findet man nur den toxischen Effekt: Gegeben diesen Blutdruck ist das Medikament schädlich aufgrund des toxischen Effekts. Der positive Effekt der Blutdruck-Senkung ist auf diese Art nicht zu sehen.</a:t>
            </a:r>
          </a:p>
        </p:txBody>
      </p:sp>
      <p:pic>
        <p:nvPicPr>
          <p:cNvPr id="172" name="Bild" descr="Bild"/>
          <p:cNvPicPr>
            <a:picLocks noChangeAspect="1"/>
          </p:cNvPicPr>
          <p:nvPr/>
        </p:nvPicPr>
        <p:blipFill>
          <a:blip r:embed="rId2">
            <a:extLst/>
          </a:blip>
          <a:stretch>
            <a:fillRect/>
          </a:stretch>
        </p:blipFill>
        <p:spPr>
          <a:xfrm>
            <a:off x="6375073" y="2750230"/>
            <a:ext cx="6336533" cy="4798034"/>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1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9" name="Titeltext"/>
          <p:cNvSpPr txBox="1"/>
          <p:nvPr>
            <p:ph type="body" idx="21"/>
          </p:nvPr>
        </p:nvSpPr>
        <p:spPr>
          <a:prstGeom prst="rect">
            <a:avLst/>
          </a:prstGeom>
        </p:spPr>
        <p:txBody>
          <a:bodyPr/>
          <a:lstStyle/>
          <a:p>
            <a:pPr/>
            <a:r>
              <a:t>Titeltext</a:t>
            </a:r>
          </a:p>
        </p:txBody>
      </p:sp>
      <p:sp>
        <p:nvSpPr>
          <p:cNvPr id="920" name="Lernen"/>
          <p:cNvSpPr/>
          <p:nvPr/>
        </p:nvSpPr>
        <p:spPr>
          <a:xfrm>
            <a:off x="636765" y="2314162"/>
            <a:ext cx="1270001" cy="762001"/>
          </a:xfrm>
          <a:prstGeom prst="roundRect">
            <a:avLst>
              <a:gd name="adj" fmla="val 1503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Lernen</a:t>
            </a:r>
          </a:p>
        </p:txBody>
      </p:sp>
      <p:sp>
        <p:nvSpPr>
          <p:cNvPr id="921" name="Klausur-erfolg"/>
          <p:cNvSpPr/>
          <p:nvPr/>
        </p:nvSpPr>
        <p:spPr>
          <a:xfrm>
            <a:off x="5456770" y="2314162"/>
            <a:ext cx="1270001" cy="762001"/>
          </a:xfrm>
          <a:prstGeom prst="roundRect">
            <a:avLst>
              <a:gd name="adj" fmla="val 2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Klausur-erfolg</a:t>
            </a:r>
          </a:p>
        </p:txBody>
      </p:sp>
      <p:sp>
        <p:nvSpPr>
          <p:cNvPr id="922" name="Wissen"/>
          <p:cNvSpPr/>
          <p:nvPr/>
        </p:nvSpPr>
        <p:spPr>
          <a:xfrm>
            <a:off x="3046767" y="2314162"/>
            <a:ext cx="1270001" cy="762001"/>
          </a:xfrm>
          <a:prstGeom prst="roundRect">
            <a:avLst>
              <a:gd name="adj" fmla="val 1358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Wissen</a:t>
            </a:r>
          </a:p>
        </p:txBody>
      </p:sp>
      <p:sp>
        <p:nvSpPr>
          <p:cNvPr id="923" name="Ohne Kontrolle bleibt die Assoziation zwischen Lernen und Klausurerfolg bestehen."/>
          <p:cNvSpPr txBox="1"/>
          <p:nvPr/>
        </p:nvSpPr>
        <p:spPr>
          <a:xfrm>
            <a:off x="8049666" y="2316113"/>
            <a:ext cx="4901432" cy="9980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a:spcBef>
                <a:spcPts val="1200"/>
              </a:spcBef>
              <a:defRPr sz="2000">
                <a:latin typeface="Arial"/>
                <a:ea typeface="Arial"/>
                <a:cs typeface="Arial"/>
                <a:sym typeface="Arial"/>
              </a:defRPr>
            </a:lvl1pPr>
          </a:lstStyle>
          <a:p>
            <a:pPr/>
            <a:r>
              <a:t>Ohne Kontrolle bleibt die Assoziation zwischen Lernen und Klausurerfolg bestehen.</a:t>
            </a:r>
          </a:p>
        </p:txBody>
      </p:sp>
      <p:cxnSp>
        <p:nvCxnSpPr>
          <p:cNvPr id="924" name="Verbindungslinie"/>
          <p:cNvCxnSpPr>
            <a:stCxn id="920" idx="0"/>
            <a:endCxn id="922" idx="0"/>
          </p:cNvCxnSpPr>
          <p:nvPr/>
        </p:nvCxnSpPr>
        <p:spPr>
          <a:xfrm>
            <a:off x="1271765" y="2695162"/>
            <a:ext cx="2410003" cy="1"/>
          </a:xfrm>
          <a:prstGeom prst="straightConnector1">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cxnSp>
      <p:cxnSp>
        <p:nvCxnSpPr>
          <p:cNvPr id="925" name="Verbindungslinie"/>
          <p:cNvCxnSpPr>
            <a:stCxn id="921" idx="0"/>
            <a:endCxn id="922" idx="0"/>
          </p:cNvCxnSpPr>
          <p:nvPr/>
        </p:nvCxnSpPr>
        <p:spPr>
          <a:xfrm flipH="1">
            <a:off x="3681767" y="2695162"/>
            <a:ext cx="2410004" cy="1"/>
          </a:xfrm>
          <a:prstGeom prst="straightConnector1">
            <a:avLst/>
          </a:prstGeom>
          <a:ln w="25400">
            <a:solidFill>
              <a:schemeClr val="accent1"/>
            </a:solidFill>
            <a:bevel/>
            <a:headEnd type="triangle"/>
          </a:ln>
          <a:effectLst>
            <a:outerShdw sx="100000" sy="100000" kx="0" ky="0" algn="b" rotWithShape="0" blurRad="50800" dist="25400" dir="5400000">
              <a:srgbClr val="000000">
                <a:alpha val="38000"/>
              </a:srgbClr>
            </a:outerShdw>
          </a:effectLst>
        </p:spPr>
      </p:cxnSp>
      <p:sp>
        <p:nvSpPr>
          <p:cNvPr id="926" name="Lernen"/>
          <p:cNvSpPr/>
          <p:nvPr/>
        </p:nvSpPr>
        <p:spPr>
          <a:xfrm>
            <a:off x="636765" y="4215293"/>
            <a:ext cx="1270001" cy="762001"/>
          </a:xfrm>
          <a:prstGeom prst="roundRect">
            <a:avLst>
              <a:gd name="adj" fmla="val 1503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Lernen</a:t>
            </a:r>
          </a:p>
        </p:txBody>
      </p:sp>
      <p:sp>
        <p:nvSpPr>
          <p:cNvPr id="927" name="Klausur-erfolg"/>
          <p:cNvSpPr/>
          <p:nvPr/>
        </p:nvSpPr>
        <p:spPr>
          <a:xfrm>
            <a:off x="5456770" y="4215293"/>
            <a:ext cx="1270001" cy="762001"/>
          </a:xfrm>
          <a:prstGeom prst="roundRect">
            <a:avLst>
              <a:gd name="adj" fmla="val 2500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Klausur-erfolg</a:t>
            </a:r>
          </a:p>
        </p:txBody>
      </p:sp>
      <p:sp>
        <p:nvSpPr>
          <p:cNvPr id="928" name="Wissen"/>
          <p:cNvSpPr/>
          <p:nvPr/>
        </p:nvSpPr>
        <p:spPr>
          <a:xfrm>
            <a:off x="3046767" y="4215293"/>
            <a:ext cx="1270001" cy="762001"/>
          </a:xfrm>
          <a:prstGeom prst="roundRect">
            <a:avLst>
              <a:gd name="adj" fmla="val 13588"/>
            </a:avLst>
          </a:prstGeom>
          <a:solidFill>
            <a:srgbClr val="CAEAE8"/>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Wissen</a:t>
            </a:r>
          </a:p>
        </p:txBody>
      </p:sp>
      <p:cxnSp>
        <p:nvCxnSpPr>
          <p:cNvPr id="929" name="Verbindungslinie"/>
          <p:cNvCxnSpPr>
            <a:stCxn id="926" idx="0"/>
            <a:endCxn id="928" idx="0"/>
          </p:cNvCxnSpPr>
          <p:nvPr/>
        </p:nvCxnSpPr>
        <p:spPr>
          <a:xfrm>
            <a:off x="1271765" y="4596293"/>
            <a:ext cx="2410003" cy="1"/>
          </a:xfrm>
          <a:prstGeom prst="straightConnector1">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cxnSp>
      <p:cxnSp>
        <p:nvCxnSpPr>
          <p:cNvPr id="930" name="Verbindungslinie"/>
          <p:cNvCxnSpPr>
            <a:stCxn id="927" idx="0"/>
            <a:endCxn id="928" idx="0"/>
          </p:cNvCxnSpPr>
          <p:nvPr/>
        </p:nvCxnSpPr>
        <p:spPr>
          <a:xfrm flipH="1">
            <a:off x="3681767" y="4596293"/>
            <a:ext cx="2410004" cy="1"/>
          </a:xfrm>
          <a:prstGeom prst="straightConnector1">
            <a:avLst/>
          </a:prstGeom>
          <a:ln w="25400">
            <a:solidFill>
              <a:schemeClr val="accent1"/>
            </a:solidFill>
            <a:prstDash val="sysDot"/>
            <a:miter lim="400000"/>
            <a:headEnd type="triangle"/>
          </a:ln>
          <a:effectLst>
            <a:outerShdw sx="100000" sy="100000" kx="0" ky="0" algn="b" rotWithShape="0" blurRad="50800" dist="25400" dir="5400000">
              <a:srgbClr val="000000">
                <a:alpha val="38000"/>
              </a:srgbClr>
            </a:outerShdw>
          </a:effectLst>
        </p:spPr>
      </p:cxnSp>
      <p:sp>
        <p:nvSpPr>
          <p:cNvPr id="931" name="Kontrolliert man Wissen, so wird der „Fluss“ (der Abhängigkeit) von Lernen nach Klausurerfolg unterbrochen. Es wird sich kein Zusammenhang von Lernen auf Klausurerfolg in den Daten zeigen."/>
          <p:cNvSpPr txBox="1"/>
          <p:nvPr/>
        </p:nvSpPr>
        <p:spPr>
          <a:xfrm>
            <a:off x="8049666" y="4190416"/>
            <a:ext cx="4901432" cy="15822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a:spcBef>
                <a:spcPts val="1200"/>
              </a:spcBef>
              <a:defRPr sz="2000">
                <a:latin typeface="Arial"/>
                <a:ea typeface="Arial"/>
                <a:cs typeface="Arial"/>
                <a:sym typeface="Arial"/>
              </a:defRPr>
            </a:pPr>
            <a:r>
              <a:t>Kontrolliert man Wissen, so wird der „Fluss“ (der Abhängigkeit) von Lernen nach Klausurerfolg unterbrochen. Es wird sich </a:t>
            </a:r>
            <a:r>
              <a:rPr i="1"/>
              <a:t>kein</a:t>
            </a:r>
            <a:r>
              <a:t> Zusammenhang von Lernen auf Klausurerfolg in den Daten zeigen.</a:t>
            </a:r>
          </a:p>
        </p:txBody>
      </p:sp>
      <p:sp>
        <p:nvSpPr>
          <p:cNvPr id="932" name="Glühbirne"/>
          <p:cNvSpPr/>
          <p:nvPr/>
        </p:nvSpPr>
        <p:spPr>
          <a:xfrm>
            <a:off x="296251" y="6764473"/>
            <a:ext cx="779267" cy="1351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rgbClr val="FFFFFF"/>
          </a:solidFill>
          <a:ln w="25400">
            <a:solidFill>
              <a:schemeClr val="accent1"/>
            </a:solidFill>
            <a:bevel/>
          </a:ln>
        </p:spPr>
        <p:txBody>
          <a:bodyPr lIns="65023" tIns="65023" rIns="65023" bIns="65023" anchor="ctr"/>
          <a:lstStyle/>
          <a:p>
            <a:pPr>
              <a:defRPr sz="1800">
                <a:solidFill>
                  <a:srgbClr val="262626"/>
                </a:solidFill>
                <a:latin typeface="Arial"/>
                <a:ea typeface="Arial"/>
                <a:cs typeface="Arial"/>
                <a:sym typeface="Arial"/>
              </a:defRPr>
            </a:pPr>
          </a:p>
        </p:txBody>
      </p:sp>
      <p:sp>
        <p:nvSpPr>
          <p:cNvPr id="933" name="Wenn Ihre Theorie sagt, dass eine Variable ein Mediator ist, sollten Sie sich nicht als Prädiktor in eine Regression aufnehmen oder anderweitig kontrollieren."/>
          <p:cNvSpPr txBox="1"/>
          <p:nvPr/>
        </p:nvSpPr>
        <p:spPr>
          <a:xfrm>
            <a:off x="1452455" y="7243004"/>
            <a:ext cx="10578918" cy="7059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317500" indent="-317500" algn="l">
              <a:spcBef>
                <a:spcPts val="1200"/>
              </a:spcBef>
              <a:buClr>
                <a:srgbClr val="02998B"/>
              </a:buClr>
              <a:buSzPct val="125000"/>
              <a:buChar char="▪︎"/>
              <a:defRPr sz="2000">
                <a:latin typeface="Arial"/>
                <a:ea typeface="Arial"/>
                <a:cs typeface="Arial"/>
                <a:sym typeface="Arial"/>
              </a:defRPr>
            </a:lvl1pPr>
          </a:lstStyle>
          <a:p>
            <a:pPr/>
            <a:r>
              <a:t>Wenn Ihre Theorie sagt, dass eine Variable ein Mediator ist, sollten Sie sich nicht als Prädiktor in eine Regression aufnehmen oder anderweitig kontrollieren.</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6" name="Du sollst keine Kollisionsvariablen kontrollieren"/>
          <p:cNvSpPr txBox="1"/>
          <p:nvPr>
            <p:ph type="body" idx="21"/>
          </p:nvPr>
        </p:nvSpPr>
        <p:spPr>
          <a:prstGeom prst="rect">
            <a:avLst/>
          </a:prstGeom>
        </p:spPr>
        <p:txBody>
          <a:bodyPr/>
          <a:lstStyle/>
          <a:p>
            <a:pPr/>
            <a:r>
              <a:t>Du sollst keine Kollisionsvariablen kontrollieren</a:t>
            </a:r>
          </a:p>
        </p:txBody>
      </p:sp>
      <p:grpSp>
        <p:nvGrpSpPr>
          <p:cNvPr id="942" name="Gruppieren"/>
          <p:cNvGrpSpPr/>
          <p:nvPr/>
        </p:nvGrpSpPr>
        <p:grpSpPr>
          <a:xfrm>
            <a:off x="1133242" y="3342776"/>
            <a:ext cx="3795041" cy="2452534"/>
            <a:chOff x="0" y="0"/>
            <a:chExt cx="3795040" cy="2452533"/>
          </a:xfrm>
        </p:grpSpPr>
        <p:sp>
          <p:nvSpPr>
            <p:cNvPr id="937" name="Schönheit"/>
            <p:cNvSpPr/>
            <p:nvPr/>
          </p:nvSpPr>
          <p:spPr>
            <a:xfrm>
              <a:off x="0" y="0"/>
              <a:ext cx="1270000" cy="762000"/>
            </a:xfrm>
            <a:prstGeom prst="roundRect">
              <a:avLst>
                <a:gd name="adj" fmla="val 1503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Schönheit</a:t>
              </a:r>
            </a:p>
          </p:txBody>
        </p:sp>
        <p:sp>
          <p:nvSpPr>
            <p:cNvPr id="938" name="Date"/>
            <p:cNvSpPr/>
            <p:nvPr/>
          </p:nvSpPr>
          <p:spPr>
            <a:xfrm>
              <a:off x="2525040" y="784767"/>
              <a:ext cx="1270001" cy="762001"/>
            </a:xfrm>
            <a:prstGeom prst="roundRect">
              <a:avLst>
                <a:gd name="adj" fmla="val 2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Date</a:t>
              </a:r>
            </a:p>
          </p:txBody>
        </p:sp>
        <p:sp>
          <p:nvSpPr>
            <p:cNvPr id="939" name="Intelligenz"/>
            <p:cNvSpPr/>
            <p:nvPr/>
          </p:nvSpPr>
          <p:spPr>
            <a:xfrm>
              <a:off x="0" y="1690533"/>
              <a:ext cx="1270000" cy="762001"/>
            </a:xfrm>
            <a:prstGeom prst="roundRect">
              <a:avLst>
                <a:gd name="adj" fmla="val 13588"/>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Intelligenz</a:t>
              </a:r>
            </a:p>
          </p:txBody>
        </p:sp>
        <p:cxnSp>
          <p:nvCxnSpPr>
            <p:cNvPr id="940" name="Verbindungslinie"/>
            <p:cNvCxnSpPr>
              <a:stCxn id="937" idx="0"/>
              <a:endCxn id="938" idx="0"/>
            </p:cNvCxnSpPr>
            <p:nvPr/>
          </p:nvCxnSpPr>
          <p:spPr>
            <a:xfrm>
              <a:off x="635000" y="381000"/>
              <a:ext cx="2525041" cy="784768"/>
            </a:xfrm>
            <a:prstGeom prst="straightConnector1">
              <a:avLst/>
            </a:prstGeom>
            <a:ln w="25400" cap="flat">
              <a:solidFill>
                <a:schemeClr val="accent1"/>
              </a:solidFill>
              <a:prstDash val="solid"/>
              <a:miter lim="400000"/>
              <a:tailEnd type="triangle" w="med" len="med"/>
            </a:ln>
            <a:effectLst>
              <a:outerShdw sx="100000" sy="100000" kx="0" ky="0" algn="b" rotWithShape="0" blurRad="50800" dist="25400" dir="5400000">
                <a:srgbClr val="000000">
                  <a:alpha val="38000"/>
                </a:srgbClr>
              </a:outerShdw>
            </a:effectLst>
          </p:spPr>
        </p:cxnSp>
        <p:cxnSp>
          <p:nvCxnSpPr>
            <p:cNvPr id="941" name="Verbindungslinie"/>
            <p:cNvCxnSpPr>
              <a:stCxn id="939" idx="0"/>
              <a:endCxn id="938" idx="0"/>
            </p:cNvCxnSpPr>
            <p:nvPr/>
          </p:nvCxnSpPr>
          <p:spPr>
            <a:xfrm flipV="1">
              <a:off x="635000" y="1165767"/>
              <a:ext cx="2525041" cy="905767"/>
            </a:xfrm>
            <a:prstGeom prst="straightConnector1">
              <a:avLst/>
            </a:prstGeom>
            <a:ln w="25400" cap="flat">
              <a:solidFill>
                <a:schemeClr val="accent1"/>
              </a:solidFill>
              <a:prstDash val="solid"/>
              <a:miter lim="400000"/>
              <a:tailEnd type="triangle" w="med" len="med"/>
            </a:ln>
            <a:effectLst>
              <a:outerShdw sx="100000" sy="100000" kx="0" ky="0" algn="b" rotWithShape="0" blurRad="50800" dist="25400" dir="5400000">
                <a:srgbClr val="000000">
                  <a:alpha val="38000"/>
                </a:srgbClr>
              </a:outerShdw>
            </a:effectLst>
          </p:spPr>
        </p:cxnSp>
      </p:grpSp>
      <p:sp>
        <p:nvSpPr>
          <p:cNvPr id="943" name="Schönheit"/>
          <p:cNvSpPr/>
          <p:nvPr/>
        </p:nvSpPr>
        <p:spPr>
          <a:xfrm>
            <a:off x="8112342" y="3403275"/>
            <a:ext cx="1270001" cy="762001"/>
          </a:xfrm>
          <a:prstGeom prst="roundRect">
            <a:avLst>
              <a:gd name="adj" fmla="val 1503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Schönheit</a:t>
            </a:r>
          </a:p>
        </p:txBody>
      </p:sp>
      <p:sp>
        <p:nvSpPr>
          <p:cNvPr id="944" name="Daten"/>
          <p:cNvSpPr/>
          <p:nvPr/>
        </p:nvSpPr>
        <p:spPr>
          <a:xfrm>
            <a:off x="10637382" y="4188043"/>
            <a:ext cx="1270001" cy="762001"/>
          </a:xfrm>
          <a:prstGeom prst="roundRect">
            <a:avLst>
              <a:gd name="adj" fmla="val 25000"/>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2000">
                <a:solidFill>
                  <a:srgbClr val="262626"/>
                </a:solidFill>
                <a:latin typeface="Arial"/>
                <a:ea typeface="Arial"/>
                <a:cs typeface="Arial"/>
                <a:sym typeface="Arial"/>
              </a:defRPr>
            </a:lvl1pPr>
          </a:lstStyle>
          <a:p>
            <a:pPr/>
            <a:r>
              <a:t>Daten</a:t>
            </a:r>
          </a:p>
        </p:txBody>
      </p:sp>
      <p:sp>
        <p:nvSpPr>
          <p:cNvPr id="945" name="Intelligenz"/>
          <p:cNvSpPr/>
          <p:nvPr/>
        </p:nvSpPr>
        <p:spPr>
          <a:xfrm>
            <a:off x="8112342" y="5093809"/>
            <a:ext cx="1270001" cy="762001"/>
          </a:xfrm>
          <a:prstGeom prst="roundRect">
            <a:avLst>
              <a:gd name="adj" fmla="val 1358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Intelligenz</a:t>
            </a:r>
          </a:p>
        </p:txBody>
      </p:sp>
      <p:cxnSp>
        <p:nvCxnSpPr>
          <p:cNvPr id="946" name="Verbindungslinie"/>
          <p:cNvCxnSpPr>
            <a:stCxn id="943" idx="0"/>
            <a:endCxn id="944" idx="0"/>
          </p:cNvCxnSpPr>
          <p:nvPr/>
        </p:nvCxnSpPr>
        <p:spPr>
          <a:xfrm>
            <a:off x="8747342" y="3784275"/>
            <a:ext cx="2525041" cy="784769"/>
          </a:xfrm>
          <a:prstGeom prst="straightConnector1">
            <a:avLst/>
          </a:prstGeom>
          <a:ln w="25400">
            <a:solidFill>
              <a:schemeClr val="accent1"/>
            </a:solidFill>
            <a:miter lim="400000"/>
            <a:tailEnd type="triangle"/>
          </a:ln>
          <a:effectLst>
            <a:outerShdw sx="100000" sy="100000" kx="0" ky="0" algn="b" rotWithShape="0" blurRad="50800" dist="25400" dir="5400000">
              <a:srgbClr val="000000">
                <a:alpha val="38000"/>
              </a:srgbClr>
            </a:outerShdw>
          </a:effectLst>
        </p:spPr>
      </p:cxnSp>
      <p:cxnSp>
        <p:nvCxnSpPr>
          <p:cNvPr id="947" name="Verbindungslinie"/>
          <p:cNvCxnSpPr>
            <a:stCxn id="945" idx="0"/>
            <a:endCxn id="944" idx="0"/>
          </p:cNvCxnSpPr>
          <p:nvPr/>
        </p:nvCxnSpPr>
        <p:spPr>
          <a:xfrm flipV="1">
            <a:off x="8747342" y="4569043"/>
            <a:ext cx="2525041" cy="905767"/>
          </a:xfrm>
          <a:prstGeom prst="straightConnector1">
            <a:avLst/>
          </a:prstGeom>
          <a:ln w="25400">
            <a:solidFill>
              <a:schemeClr val="accent1"/>
            </a:solidFill>
            <a:miter lim="400000"/>
            <a:tailEnd type="triangle"/>
          </a:ln>
          <a:effectLst>
            <a:outerShdw sx="100000" sy="100000" kx="0" ky="0" algn="b" rotWithShape="0" blurRad="50800" dist="25400" dir="5400000">
              <a:srgbClr val="000000">
                <a:alpha val="38000"/>
              </a:srgbClr>
            </a:outerShdw>
          </a:effectLst>
        </p:spPr>
      </p:cxnSp>
      <p:cxnSp>
        <p:nvCxnSpPr>
          <p:cNvPr id="948" name="Verbindungslinie"/>
          <p:cNvCxnSpPr>
            <a:stCxn id="943" idx="0"/>
            <a:endCxn id="945" idx="0"/>
          </p:cNvCxnSpPr>
          <p:nvPr/>
        </p:nvCxnSpPr>
        <p:spPr>
          <a:xfrm>
            <a:off x="8747342" y="3784275"/>
            <a:ext cx="1" cy="1690535"/>
          </a:xfrm>
          <a:prstGeom prst="straightConnector1">
            <a:avLst/>
          </a:prstGeom>
          <a:ln w="38100">
            <a:solidFill>
              <a:schemeClr val="accent1"/>
            </a:solidFill>
            <a:custDash>
              <a:ds d="200000" sp="200000"/>
            </a:custDash>
            <a:miter lim="400000"/>
          </a:ln>
          <a:effectLst>
            <a:outerShdw sx="100000" sy="100000" kx="0" ky="0" algn="b" rotWithShape="0" blurRad="50800" dist="25400" dir="5400000">
              <a:srgbClr val="000000">
                <a:alpha val="38000"/>
              </a:srgbClr>
            </a:outerShdw>
          </a:effectLst>
        </p:spPr>
      </p:cxn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1" name="Titeltext"/>
          <p:cNvSpPr txBox="1"/>
          <p:nvPr>
            <p:ph type="body" idx="21"/>
          </p:nvPr>
        </p:nvSpPr>
        <p:spPr>
          <a:prstGeom prst="rect">
            <a:avLst/>
          </a:prstGeom>
        </p:spPr>
        <p:txBody>
          <a:bodyPr/>
          <a:lstStyle/>
          <a:p>
            <a:pPr/>
            <a:r>
              <a:t>Titeltext</a:t>
            </a:r>
          </a:p>
        </p:txBody>
      </p:sp>
      <p:pic>
        <p:nvPicPr>
          <p:cNvPr id="952" name="Bild" descr="Bild"/>
          <p:cNvPicPr>
            <a:picLocks noChangeAspect="1"/>
          </p:cNvPicPr>
          <p:nvPr/>
        </p:nvPicPr>
        <p:blipFill>
          <a:blip r:embed="rId2">
            <a:extLst/>
          </a:blip>
          <a:stretch>
            <a:fillRect/>
          </a:stretch>
        </p:blipFill>
        <p:spPr>
          <a:xfrm>
            <a:off x="1184460" y="2571277"/>
            <a:ext cx="3810001" cy="2351485"/>
          </a:xfrm>
          <a:prstGeom prst="rect">
            <a:avLst/>
          </a:prstGeom>
          <a:ln w="12700">
            <a:miter lim="400000"/>
          </a:ln>
        </p:spPr>
      </p:pic>
      <p:pic>
        <p:nvPicPr>
          <p:cNvPr id="953" name="Bild" descr="Bild"/>
          <p:cNvPicPr>
            <a:picLocks noChangeAspect="1"/>
          </p:cNvPicPr>
          <p:nvPr/>
        </p:nvPicPr>
        <p:blipFill>
          <a:blip r:embed="rId3">
            <a:extLst/>
          </a:blip>
          <a:stretch>
            <a:fillRect/>
          </a:stretch>
        </p:blipFill>
        <p:spPr>
          <a:xfrm>
            <a:off x="7843679" y="2684108"/>
            <a:ext cx="3810001" cy="2351486"/>
          </a:xfrm>
          <a:prstGeom prst="rect">
            <a:avLst/>
          </a:prstGeom>
          <a:ln w="12700">
            <a:miter lim="400000"/>
          </a:ln>
        </p:spPr>
      </p:pic>
      <p:sp>
        <p:nvSpPr>
          <p:cNvPr id="954" name="Falsches Kausalmodell"/>
          <p:cNvSpPr/>
          <p:nvPr/>
        </p:nvSpPr>
        <p:spPr>
          <a:xfrm>
            <a:off x="2125042" y="1712123"/>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Falsches</a:t>
            </a:r>
            <a:r>
              <a:t> Kausalmodell</a:t>
            </a:r>
          </a:p>
        </p:txBody>
      </p:sp>
      <p:sp>
        <p:nvSpPr>
          <p:cNvPr id="955" name="lm1 &lt;- lm(Y ~ X + Z, data = d)…"/>
          <p:cNvSpPr txBox="1"/>
          <p:nvPr/>
        </p:nvSpPr>
        <p:spPr>
          <a:xfrm>
            <a:off x="447458" y="6306309"/>
            <a:ext cx="5691012" cy="2555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1400">
                <a:latin typeface="Courier"/>
                <a:ea typeface="Courier"/>
                <a:cs typeface="Courier"/>
                <a:sym typeface="Courier"/>
              </a:defRPr>
            </a:pPr>
            <a:r>
              <a:t>lm1 &lt;- lm(Y ~ X + Z, data = d)</a:t>
            </a:r>
          </a:p>
          <a:p>
            <a:pPr algn="l">
              <a:spcBef>
                <a:spcPts val="1200"/>
              </a:spcBef>
              <a:defRPr sz="1400">
                <a:latin typeface="Courier"/>
                <a:ea typeface="Courier"/>
                <a:cs typeface="Courier"/>
                <a:sym typeface="Courier"/>
              </a:defRPr>
            </a:pPr>
            <a:r>
              <a:t>A tibble: 3 x 5</a:t>
            </a:r>
          </a:p>
          <a:p>
            <a:pPr algn="l">
              <a:spcBef>
                <a:spcPts val="1200"/>
              </a:spcBef>
              <a:defRPr sz="1400">
                <a:latin typeface="Courier"/>
                <a:ea typeface="Courier"/>
                <a:cs typeface="Courier"/>
                <a:sym typeface="Courier"/>
              </a:defRPr>
            </a:pPr>
            <a:r>
              <a:t>term        estimate std.error statistic   p.value</a:t>
            </a:r>
          </a:p>
          <a:p>
            <a:pPr algn="l">
              <a:spcBef>
                <a:spcPts val="1200"/>
              </a:spcBef>
              <a:defRPr sz="1400">
                <a:latin typeface="Courier"/>
                <a:ea typeface="Courier"/>
                <a:cs typeface="Courier"/>
                <a:sym typeface="Courier"/>
              </a:defRPr>
            </a:pPr>
            <a:r>
              <a:t>&lt;chr&gt;          &lt;dbl&gt;     &lt;dbl&gt;     &lt;dbl&gt;     &lt;dbl&gt;</a:t>
            </a:r>
          </a:p>
          <a:p>
            <a:pPr algn="l">
              <a:spcBef>
                <a:spcPts val="1200"/>
              </a:spcBef>
              <a:defRPr sz="1400">
                <a:latin typeface="Courier"/>
                <a:ea typeface="Courier"/>
                <a:cs typeface="Courier"/>
                <a:sym typeface="Courier"/>
              </a:defRPr>
            </a:pPr>
            <a:r>
              <a:t>1 (Intercept)  0.00404    0.0231     0.175 8.61e-  1</a:t>
            </a:r>
          </a:p>
          <a:p>
            <a:pPr algn="l">
              <a:spcBef>
                <a:spcPts val="1200"/>
              </a:spcBef>
              <a:defRPr sz="1400">
                <a:latin typeface="Courier"/>
                <a:ea typeface="Courier"/>
                <a:cs typeface="Courier"/>
                <a:sym typeface="Courier"/>
              </a:defRPr>
            </a:pPr>
            <a:r>
              <a:t>2 X           -0.440      0.0294   -14.9   1.02e- 45</a:t>
            </a:r>
          </a:p>
          <a:p>
            <a:pPr algn="l">
              <a:spcBef>
                <a:spcPts val="1200"/>
              </a:spcBef>
              <a:defRPr sz="1400">
                <a:latin typeface="Courier"/>
                <a:ea typeface="Courier"/>
                <a:cs typeface="Courier"/>
                <a:sym typeface="Courier"/>
              </a:defRPr>
            </a:pPr>
            <a:r>
              <a:t>3 Z            0.943      0.0327    28.9   1.19e-133</a:t>
            </a:r>
          </a:p>
        </p:txBody>
      </p:sp>
      <p:sp>
        <p:nvSpPr>
          <p:cNvPr id="956" name="Wahres Kausalmodell"/>
          <p:cNvSpPr/>
          <p:nvPr/>
        </p:nvSpPr>
        <p:spPr>
          <a:xfrm>
            <a:off x="8580757" y="1712123"/>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Wahres</a:t>
            </a:r>
            <a:br/>
            <a:r>
              <a:t>Kausalmodell</a:t>
            </a:r>
          </a:p>
        </p:txBody>
      </p:sp>
      <p:sp>
        <p:nvSpPr>
          <p:cNvPr id="957" name="Schlechtes Regressionsmodell"/>
          <p:cNvSpPr/>
          <p:nvPr/>
        </p:nvSpPr>
        <p:spPr>
          <a:xfrm>
            <a:off x="2125042" y="5308049"/>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Schlechtes</a:t>
            </a:r>
            <a:r>
              <a:t> Regressionsmodell</a:t>
            </a:r>
          </a:p>
        </p:txBody>
      </p:sp>
      <p:sp>
        <p:nvSpPr>
          <p:cNvPr id="958" name="Auch gutes Regressionsmodell"/>
          <p:cNvSpPr/>
          <p:nvPr/>
        </p:nvSpPr>
        <p:spPr>
          <a:xfrm>
            <a:off x="8580757" y="5427379"/>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t>Auch </a:t>
            </a:r>
            <a:r>
              <a:rPr i="1"/>
              <a:t>gutes</a:t>
            </a:r>
            <a:r>
              <a:t> Regressionsmodell</a:t>
            </a:r>
          </a:p>
        </p:txBody>
      </p:sp>
      <p:sp>
        <p:nvSpPr>
          <p:cNvPr id="959" name="lm2 &lt;- lm(Z ~ X + Y, data = d)…"/>
          <p:cNvSpPr txBox="1"/>
          <p:nvPr/>
        </p:nvSpPr>
        <p:spPr>
          <a:xfrm>
            <a:off x="6810706" y="6306309"/>
            <a:ext cx="5691012" cy="2555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1400">
                <a:latin typeface="Courier"/>
                <a:ea typeface="Courier"/>
                <a:cs typeface="Courier"/>
                <a:sym typeface="Courier"/>
              </a:defRPr>
            </a:pPr>
            <a:r>
              <a:t>lm2 &lt;- lm(Z ~ X + Y, data = d)</a:t>
            </a:r>
          </a:p>
          <a:p>
            <a:pPr algn="l">
              <a:spcBef>
                <a:spcPts val="1200"/>
              </a:spcBef>
              <a:defRPr sz="1400">
                <a:latin typeface="Courier"/>
                <a:ea typeface="Courier"/>
                <a:cs typeface="Courier"/>
                <a:sym typeface="Courier"/>
              </a:defRPr>
            </a:pPr>
            <a:r>
              <a:t>A tibble: 3 x 5</a:t>
            </a:r>
          </a:p>
          <a:p>
            <a:pPr algn="l">
              <a:spcBef>
                <a:spcPts val="1200"/>
              </a:spcBef>
              <a:defRPr sz="1400">
                <a:latin typeface="Courier"/>
                <a:ea typeface="Courier"/>
                <a:cs typeface="Courier"/>
                <a:sym typeface="Courier"/>
              </a:defRPr>
            </a:pPr>
            <a:r>
              <a:t>term        estimate std.error statistic   p.value</a:t>
            </a:r>
          </a:p>
          <a:p>
            <a:pPr algn="l">
              <a:spcBef>
                <a:spcPts val="1200"/>
              </a:spcBef>
              <a:defRPr sz="1400">
                <a:latin typeface="Courier"/>
                <a:ea typeface="Courier"/>
                <a:cs typeface="Courier"/>
                <a:sym typeface="Courier"/>
              </a:defRPr>
            </a:pPr>
            <a:r>
              <a:t>&lt;chr&gt;          &lt;dbl&gt;     &lt;dbl&gt;     &lt;dbl&gt;     &lt;dbl&gt;</a:t>
            </a:r>
          </a:p>
          <a:p>
            <a:pPr algn="l">
              <a:spcBef>
                <a:spcPts val="1200"/>
              </a:spcBef>
              <a:defRPr sz="1400">
                <a:latin typeface="Courier"/>
                <a:ea typeface="Courier"/>
                <a:cs typeface="Courier"/>
                <a:sym typeface="Courier"/>
              </a:defRPr>
            </a:pPr>
            <a:r>
              <a:t>1 (Intercept) -0.00919    0.0165    -0.557 5.78e-  1</a:t>
            </a:r>
          </a:p>
          <a:p>
            <a:pPr algn="l">
              <a:spcBef>
                <a:spcPts val="1200"/>
              </a:spcBef>
              <a:defRPr sz="1400">
                <a:latin typeface="Courier"/>
                <a:ea typeface="Courier"/>
                <a:cs typeface="Courier"/>
                <a:sym typeface="Courier"/>
              </a:defRPr>
            </a:pPr>
            <a:r>
              <a:t>2 X            0.493      0.0173    28.5   1.85e-131</a:t>
            </a:r>
          </a:p>
          <a:p>
            <a:pPr algn="l">
              <a:spcBef>
                <a:spcPts val="1200"/>
              </a:spcBef>
              <a:defRPr sz="1400">
                <a:latin typeface="Courier"/>
                <a:ea typeface="Courier"/>
                <a:cs typeface="Courier"/>
                <a:sym typeface="Courier"/>
              </a:defRPr>
            </a:pPr>
            <a:r>
              <a:t>3 Y            0.483      0.0167    28.9   1.19e-133</a:t>
            </a:r>
          </a:p>
        </p:txBody>
      </p:sp>
      <p:sp>
        <p:nvSpPr>
          <p:cNvPr id="960" name="Gutes Regressionsmodell"/>
          <p:cNvSpPr/>
          <p:nvPr/>
        </p:nvSpPr>
        <p:spPr>
          <a:xfrm>
            <a:off x="8580757" y="5427379"/>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Gutes</a:t>
            </a:r>
            <a:r>
              <a:t> Regressionsmodell</a:t>
            </a:r>
          </a:p>
        </p:txBody>
      </p:sp>
      <p:sp>
        <p:nvSpPr>
          <p:cNvPr id="961" name="https://data-se.netlify.app/2020/06/04/when-adding-variable-hurts-the-collider-bias/"/>
          <p:cNvSpPr txBox="1"/>
          <p:nvPr/>
        </p:nvSpPr>
        <p:spPr>
          <a:xfrm>
            <a:off x="138908" y="9121508"/>
            <a:ext cx="8641951"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000" u="sng">
                <a:ln w="0" cap="flat">
                  <a:solidFill>
                    <a:srgbClr val="000000"/>
                  </a:solidFill>
                  <a:prstDash val="solid"/>
                  <a:miter lim="400000"/>
                </a:ln>
                <a:solidFill>
                  <a:srgbClr val="0070C0"/>
                </a:solidFill>
                <a:uFill>
                  <a:solidFill>
                    <a:srgbClr val="0070C0"/>
                  </a:solidFill>
                </a:uFill>
                <a:latin typeface="Times Roman"/>
                <a:ea typeface="Times Roman"/>
                <a:cs typeface="Times Roman"/>
                <a:sym typeface="Times Roman"/>
                <a:hlinkClick r:id="rId4" invalidUrl="" action="" tgtFrame="" tooltip="" history="1" highlightClick="0" endSnd="0"/>
              </a:defRPr>
            </a:lvl1pPr>
          </a:lstStyle>
          <a:p>
            <a:pPr>
              <a:defRPr>
                <a:solidFill>
                  <a:srgbClr val="0000EE"/>
                </a:solidFill>
                <a:uFillTx/>
              </a:defRPr>
            </a:pPr>
            <a:r>
              <a:rPr>
                <a:solidFill>
                  <a:srgbClr val="0070C0"/>
                </a:solidFill>
                <a:uFill>
                  <a:solidFill>
                    <a:srgbClr val="0070C0"/>
                  </a:solidFill>
                </a:uFill>
                <a:hlinkClick r:id="rId4" invalidUrl="" action="" tgtFrame="" tooltip="" history="1" highlightClick="0" endSnd="0"/>
              </a:rPr>
              <a:t>https://data-se.netlify.app/2020/06/04/when-adding-variable-hurts-the-collider-bias/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6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4" name="Titeltext"/>
          <p:cNvSpPr txBox="1"/>
          <p:nvPr>
            <p:ph type="body" idx="21"/>
          </p:nvPr>
        </p:nvSpPr>
        <p:spPr>
          <a:prstGeom prst="rect">
            <a:avLst/>
          </a:prstGeom>
        </p:spPr>
        <p:txBody>
          <a:bodyPr/>
          <a:lstStyle/>
          <a:p>
            <a:pPr/>
            <a:r>
              <a:t>Titeltext</a:t>
            </a:r>
          </a:p>
        </p:txBody>
      </p:sp>
      <p:pic>
        <p:nvPicPr>
          <p:cNvPr id="965" name="Bild" descr="Bild"/>
          <p:cNvPicPr>
            <a:picLocks noChangeAspect="1"/>
          </p:cNvPicPr>
          <p:nvPr/>
        </p:nvPicPr>
        <p:blipFill>
          <a:blip r:embed="rId2">
            <a:extLst/>
          </a:blip>
          <a:stretch>
            <a:fillRect/>
          </a:stretch>
        </p:blipFill>
        <p:spPr>
          <a:xfrm>
            <a:off x="1184460" y="2571277"/>
            <a:ext cx="3810001" cy="2351485"/>
          </a:xfrm>
          <a:prstGeom prst="rect">
            <a:avLst/>
          </a:prstGeom>
          <a:ln w="12700">
            <a:miter lim="400000"/>
          </a:ln>
        </p:spPr>
      </p:pic>
      <p:pic>
        <p:nvPicPr>
          <p:cNvPr id="966" name="Bild" descr="Bild"/>
          <p:cNvPicPr>
            <a:picLocks noChangeAspect="1"/>
          </p:cNvPicPr>
          <p:nvPr/>
        </p:nvPicPr>
        <p:blipFill>
          <a:blip r:embed="rId3">
            <a:extLst/>
          </a:blip>
          <a:stretch>
            <a:fillRect/>
          </a:stretch>
        </p:blipFill>
        <p:spPr>
          <a:xfrm>
            <a:off x="7843679" y="2684108"/>
            <a:ext cx="3810001" cy="2351486"/>
          </a:xfrm>
          <a:prstGeom prst="rect">
            <a:avLst/>
          </a:prstGeom>
          <a:ln w="12700">
            <a:miter lim="400000"/>
          </a:ln>
        </p:spPr>
      </p:pic>
      <p:sp>
        <p:nvSpPr>
          <p:cNvPr id="967" name="Falsches Kausalmodell"/>
          <p:cNvSpPr/>
          <p:nvPr/>
        </p:nvSpPr>
        <p:spPr>
          <a:xfrm>
            <a:off x="2125042" y="1712123"/>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Falsches</a:t>
            </a:r>
            <a:r>
              <a:t> Kausalmodell</a:t>
            </a:r>
          </a:p>
        </p:txBody>
      </p:sp>
      <p:sp>
        <p:nvSpPr>
          <p:cNvPr id="968" name="Wahres Kausalmodell"/>
          <p:cNvSpPr/>
          <p:nvPr/>
        </p:nvSpPr>
        <p:spPr>
          <a:xfrm>
            <a:off x="8580757" y="1712123"/>
            <a:ext cx="2335844"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rPr i="1"/>
              <a:t>Wahres</a:t>
            </a:r>
            <a:br/>
            <a:r>
              <a:t>Kausalmodell</a:t>
            </a:r>
          </a:p>
        </p:txBody>
      </p:sp>
      <p:sp>
        <p:nvSpPr>
          <p:cNvPr id="969" name="lm3 &lt;- lm(Z ~ X, data = d)…"/>
          <p:cNvSpPr txBox="1"/>
          <p:nvPr/>
        </p:nvSpPr>
        <p:spPr>
          <a:xfrm>
            <a:off x="6956522" y="6514573"/>
            <a:ext cx="5584315" cy="2187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1400">
                <a:latin typeface="Courier"/>
                <a:ea typeface="Courier"/>
                <a:cs typeface="Courier"/>
                <a:sym typeface="Courier"/>
              </a:defRPr>
            </a:pPr>
            <a:r>
              <a:t>lm3 &lt;- lm(Z ~ X, data = d)</a:t>
            </a:r>
          </a:p>
          <a:p>
            <a:pPr algn="l">
              <a:spcBef>
                <a:spcPts val="1200"/>
              </a:spcBef>
              <a:defRPr sz="1400">
                <a:latin typeface="Courier"/>
                <a:ea typeface="Courier"/>
                <a:cs typeface="Courier"/>
                <a:sym typeface="Courier"/>
              </a:defRPr>
            </a:pPr>
            <a:r>
              <a:t>A tibble: 2 x 5</a:t>
            </a:r>
          </a:p>
          <a:p>
            <a:pPr algn="l">
              <a:spcBef>
                <a:spcPts val="1200"/>
              </a:spcBef>
              <a:defRPr sz="1400">
                <a:latin typeface="Courier"/>
                <a:ea typeface="Courier"/>
                <a:cs typeface="Courier"/>
                <a:sym typeface="Courier"/>
              </a:defRPr>
            </a:pPr>
            <a:r>
              <a:t>term        estimate std.error statistic  p.value</a:t>
            </a:r>
          </a:p>
          <a:p>
            <a:pPr algn="l">
              <a:spcBef>
                <a:spcPts val="1200"/>
              </a:spcBef>
              <a:defRPr sz="1400">
                <a:latin typeface="Courier"/>
                <a:ea typeface="Courier"/>
                <a:cs typeface="Courier"/>
                <a:sym typeface="Courier"/>
              </a:defRPr>
            </a:pPr>
            <a:r>
              <a:t>&lt;chr&gt;          &lt;dbl&gt;     &lt;dbl&gt;     &lt;dbl&gt;    &lt;dbl&gt;</a:t>
            </a:r>
          </a:p>
          <a:p>
            <a:pPr algn="l">
              <a:spcBef>
                <a:spcPts val="1200"/>
              </a:spcBef>
              <a:defRPr sz="1400">
                <a:latin typeface="Courier"/>
                <a:ea typeface="Courier"/>
                <a:cs typeface="Courier"/>
                <a:sym typeface="Courier"/>
              </a:defRPr>
            </a:pPr>
            <a:r>
              <a:t>1 (Intercept)  -0.0133    0.0224    -0.594 5.52e- 1</a:t>
            </a:r>
          </a:p>
          <a:p>
            <a:pPr algn="l">
              <a:spcBef>
                <a:spcPts val="1200"/>
              </a:spcBef>
              <a:defRPr sz="1400">
                <a:latin typeface="Courier"/>
                <a:ea typeface="Courier"/>
                <a:cs typeface="Courier"/>
                <a:sym typeface="Courier"/>
              </a:defRPr>
            </a:pPr>
            <a:r>
              <a:t>2 X             0.516     0.0234    22.1   3.71e-88</a:t>
            </a:r>
          </a:p>
        </p:txBody>
      </p:sp>
      <p:sp>
        <p:nvSpPr>
          <p:cNvPr id="970" name="Auch gutes Regressionsmodell"/>
          <p:cNvSpPr/>
          <p:nvPr/>
        </p:nvSpPr>
        <p:spPr>
          <a:xfrm>
            <a:off x="8580758" y="5649052"/>
            <a:ext cx="2335843"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t>Auch </a:t>
            </a:r>
            <a:r>
              <a:rPr i="1"/>
              <a:t>gutes</a:t>
            </a:r>
            <a:r>
              <a:t> Regressionsmodell</a:t>
            </a:r>
          </a:p>
        </p:txBody>
      </p:sp>
      <p:sp>
        <p:nvSpPr>
          <p:cNvPr id="971" name="lm5 &lt;- lm(Y ~ X, data = d)…"/>
          <p:cNvSpPr txBox="1"/>
          <p:nvPr/>
        </p:nvSpPr>
        <p:spPr>
          <a:xfrm>
            <a:off x="500807" y="6514573"/>
            <a:ext cx="5477617" cy="2187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1400">
                <a:latin typeface="Courier"/>
                <a:ea typeface="Courier"/>
                <a:cs typeface="Courier"/>
                <a:sym typeface="Courier"/>
              </a:defRPr>
            </a:pPr>
            <a:r>
              <a:t>lm5 &lt;- lm(Y ~ X, data = d)</a:t>
            </a:r>
          </a:p>
          <a:p>
            <a:pPr algn="l">
              <a:spcBef>
                <a:spcPts val="1200"/>
              </a:spcBef>
              <a:defRPr sz="1400">
                <a:latin typeface="Courier"/>
                <a:ea typeface="Courier"/>
                <a:cs typeface="Courier"/>
                <a:sym typeface="Courier"/>
              </a:defRPr>
            </a:pPr>
            <a:r>
              <a:t>A tibble: 2 x 5</a:t>
            </a:r>
          </a:p>
          <a:p>
            <a:pPr algn="l">
              <a:spcBef>
                <a:spcPts val="1200"/>
              </a:spcBef>
              <a:defRPr sz="1400">
                <a:latin typeface="Courier"/>
                <a:ea typeface="Courier"/>
                <a:cs typeface="Courier"/>
                <a:sym typeface="Courier"/>
              </a:defRPr>
            </a:pPr>
            <a:r>
              <a:t>term        estimate std.error statistic p.value</a:t>
            </a:r>
          </a:p>
          <a:p>
            <a:pPr algn="l">
              <a:spcBef>
                <a:spcPts val="1200"/>
              </a:spcBef>
              <a:defRPr sz="1400">
                <a:latin typeface="Courier"/>
                <a:ea typeface="Courier"/>
                <a:cs typeface="Courier"/>
                <a:sym typeface="Courier"/>
              </a:defRPr>
            </a:pPr>
            <a:r>
              <a:t>&lt;chr&gt;          &lt;dbl&gt;     &lt;dbl&gt;     &lt;dbl&gt;   &lt;dbl&gt;</a:t>
            </a:r>
          </a:p>
          <a:p>
            <a:pPr algn="l">
              <a:spcBef>
                <a:spcPts val="1200"/>
              </a:spcBef>
              <a:defRPr sz="1400">
                <a:latin typeface="Courier"/>
                <a:ea typeface="Courier"/>
                <a:cs typeface="Courier"/>
                <a:sym typeface="Courier"/>
              </a:defRPr>
            </a:pPr>
            <a:r>
              <a:t>1 (Intercept) -0.00849    0.0312    -0.272   0.786</a:t>
            </a:r>
          </a:p>
          <a:p>
            <a:pPr algn="l">
              <a:spcBef>
                <a:spcPts val="1200"/>
              </a:spcBef>
              <a:defRPr sz="1400">
                <a:latin typeface="Courier"/>
                <a:ea typeface="Courier"/>
                <a:cs typeface="Courier"/>
                <a:sym typeface="Courier"/>
              </a:defRPr>
            </a:pPr>
            <a:r>
              <a:t>2 X            0.0465     0.0327     1.42    0.155</a:t>
            </a:r>
          </a:p>
        </p:txBody>
      </p:sp>
      <p:sp>
        <p:nvSpPr>
          <p:cNvPr id="972" name="Auch gutes Regressionsmodell"/>
          <p:cNvSpPr/>
          <p:nvPr/>
        </p:nvSpPr>
        <p:spPr>
          <a:xfrm>
            <a:off x="1757666" y="5649052"/>
            <a:ext cx="2335843" cy="752820"/>
          </a:xfrm>
          <a:prstGeom prst="roundRect">
            <a:avLst>
              <a:gd name="adj" fmla="val 27594"/>
            </a:avLst>
          </a:prstGeom>
          <a:solidFill>
            <a:srgbClr val="CAEAE8"/>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defRPr sz="1800">
                <a:solidFill>
                  <a:srgbClr val="262626"/>
                </a:solidFill>
                <a:latin typeface="Arial"/>
                <a:ea typeface="Arial"/>
                <a:cs typeface="Arial"/>
                <a:sym typeface="Arial"/>
              </a:defRPr>
            </a:pPr>
            <a:r>
              <a:t>Auch </a:t>
            </a:r>
            <a:r>
              <a:rPr i="1"/>
              <a:t>gutes</a:t>
            </a:r>
            <a:r>
              <a:t> Regressionsmodell</a:t>
            </a:r>
          </a:p>
        </p:txBody>
      </p:sp>
      <p:sp>
        <p:nvSpPr>
          <p:cNvPr id="973" name="https://data-se.netlify.app/2020/06/04/when-adding-variable-hurts-the-collider-bias/"/>
          <p:cNvSpPr txBox="1"/>
          <p:nvPr/>
        </p:nvSpPr>
        <p:spPr>
          <a:xfrm>
            <a:off x="138908" y="9121508"/>
            <a:ext cx="8641951"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000" u="sng">
                <a:ln w="0" cap="flat">
                  <a:solidFill>
                    <a:srgbClr val="000000"/>
                  </a:solidFill>
                  <a:prstDash val="solid"/>
                  <a:miter lim="400000"/>
                </a:ln>
                <a:solidFill>
                  <a:srgbClr val="0070C0"/>
                </a:solidFill>
                <a:uFill>
                  <a:solidFill>
                    <a:srgbClr val="0070C0"/>
                  </a:solidFill>
                </a:uFill>
                <a:latin typeface="Times Roman"/>
                <a:ea typeface="Times Roman"/>
                <a:cs typeface="Times Roman"/>
                <a:sym typeface="Times Roman"/>
                <a:hlinkClick r:id="rId4" invalidUrl="" action="" tgtFrame="" tooltip="" history="1" highlightClick="0" endSnd="0"/>
              </a:defRPr>
            </a:lvl1pPr>
          </a:lstStyle>
          <a:p>
            <a:pPr>
              <a:defRPr>
                <a:solidFill>
                  <a:srgbClr val="0000EE"/>
                </a:solidFill>
                <a:uFillTx/>
              </a:defRPr>
            </a:pPr>
            <a:r>
              <a:rPr>
                <a:solidFill>
                  <a:srgbClr val="0070C0"/>
                </a:solidFill>
                <a:uFill>
                  <a:solidFill>
                    <a:srgbClr val="0070C0"/>
                  </a:solidFill>
                </a:uFill>
                <a:hlinkClick r:id="rId4" invalidUrl="" action="" tgtFrame="" tooltip="" history="1" highlightClick="0" endSnd="0"/>
              </a:rPr>
              <a:t>https://data-se.netlify.app/2020/06/04/when-adding-variable-hurts-the-collider-bias/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5" name="Rechteck"/>
          <p:cNvSpPr/>
          <p:nvPr/>
        </p:nvSpPr>
        <p:spPr>
          <a:xfrm>
            <a:off x="5368383" y="1874908"/>
            <a:ext cx="7227916" cy="535196"/>
          </a:xfrm>
          <a:prstGeom prst="rect">
            <a:avLst/>
          </a:prstGeom>
          <a:solidFill>
            <a:srgbClr val="DDDDDD"/>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sp>
        <p:nvSpPr>
          <p:cNvPr id="976" name="Rechteck"/>
          <p:cNvSpPr/>
          <p:nvPr/>
        </p:nvSpPr>
        <p:spPr>
          <a:xfrm>
            <a:off x="478533" y="1874908"/>
            <a:ext cx="4193355" cy="535196"/>
          </a:xfrm>
          <a:prstGeom prst="rect">
            <a:avLst/>
          </a:prstGeom>
          <a:solidFill>
            <a:srgbClr val="DDDDDD"/>
          </a:solidFill>
          <a:ln w="12700">
            <a:miter lim="400000"/>
          </a:ln>
        </p:spPr>
        <p:txBody>
          <a:bodyPr lIns="65023" tIns="65023" rIns="65023" bIns="65023" anchor="ctr"/>
          <a:lstStyle/>
          <a:p>
            <a:pPr>
              <a:defRPr sz="1800">
                <a:solidFill>
                  <a:srgbClr val="262626"/>
                </a:solidFill>
                <a:latin typeface="Arial"/>
                <a:ea typeface="Arial"/>
                <a:cs typeface="Arial"/>
                <a:sym typeface="Arial"/>
              </a:defRPr>
            </a:pPr>
          </a:p>
        </p:txBody>
      </p:sp>
      <p:sp>
        <p:nvSpPr>
          <p:cNvPr id="97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8" name="Titeltext"/>
          <p:cNvSpPr txBox="1"/>
          <p:nvPr>
            <p:ph type="body" idx="21"/>
          </p:nvPr>
        </p:nvSpPr>
        <p:spPr>
          <a:prstGeom prst="rect">
            <a:avLst/>
          </a:prstGeom>
        </p:spPr>
        <p:txBody>
          <a:bodyPr/>
          <a:lstStyle/>
          <a:p>
            <a:pPr/>
            <a:r>
              <a:t>Titeltext</a:t>
            </a:r>
          </a:p>
        </p:txBody>
      </p:sp>
      <p:grpSp>
        <p:nvGrpSpPr>
          <p:cNvPr id="985" name="Gruppieren"/>
          <p:cNvGrpSpPr/>
          <p:nvPr/>
        </p:nvGrpSpPr>
        <p:grpSpPr>
          <a:xfrm>
            <a:off x="9144668" y="3645895"/>
            <a:ext cx="3468313" cy="1465469"/>
            <a:chOff x="0" y="0"/>
            <a:chExt cx="3468312" cy="1465468"/>
          </a:xfrm>
        </p:grpSpPr>
        <p:sp>
          <p:nvSpPr>
            <p:cNvPr id="979" name="Abgerundetes Rechteck"/>
            <p:cNvSpPr/>
            <p:nvPr/>
          </p:nvSpPr>
          <p:spPr>
            <a:xfrm>
              <a:off x="0" y="0"/>
              <a:ext cx="3468313" cy="1465469"/>
            </a:xfrm>
            <a:prstGeom prst="roundRect">
              <a:avLst>
                <a:gd name="adj" fmla="val 15000"/>
              </a:avLst>
            </a:prstGeom>
            <a:solidFill>
              <a:srgbClr val="CAEAE8"/>
            </a:solidFill>
            <a:ln w="12700" cap="flat">
              <a:noFill/>
              <a:miter lim="400000"/>
            </a:ln>
            <a:effectLst/>
          </p:spPr>
          <p:txBody>
            <a:bodyPr wrap="square" lIns="65023" tIns="65023" rIns="65023" bIns="65023" numCol="1" anchor="ctr">
              <a:noAutofit/>
            </a:bodyPr>
            <a:lstStyle/>
            <a:p>
              <a:pPr>
                <a:defRPr sz="1800">
                  <a:solidFill>
                    <a:srgbClr val="262626"/>
                  </a:solidFill>
                  <a:latin typeface="Arial"/>
                  <a:ea typeface="Arial"/>
                  <a:cs typeface="Arial"/>
                  <a:sym typeface="Arial"/>
                </a:defRPr>
              </a:pPr>
            </a:p>
          </p:txBody>
        </p:sp>
        <p:sp>
          <p:nvSpPr>
            <p:cNvPr id="980" name="X"/>
            <p:cNvSpPr/>
            <p:nvPr/>
          </p:nvSpPr>
          <p:spPr>
            <a:xfrm>
              <a:off x="930040" y="198734"/>
              <a:ext cx="645400" cy="35525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981" name="C"/>
            <p:cNvSpPr/>
            <p:nvPr/>
          </p:nvSpPr>
          <p:spPr>
            <a:xfrm>
              <a:off x="2099495" y="561425"/>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C</a:t>
              </a:r>
            </a:p>
          </p:txBody>
        </p:sp>
        <p:sp>
          <p:nvSpPr>
            <p:cNvPr id="982" name="Y"/>
            <p:cNvSpPr/>
            <p:nvPr/>
          </p:nvSpPr>
          <p:spPr>
            <a:xfrm>
              <a:off x="955440" y="911483"/>
              <a:ext cx="645400" cy="35525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983" name="Linie"/>
            <p:cNvSpPr/>
            <p:nvPr/>
          </p:nvSpPr>
          <p:spPr>
            <a:xfrm flipV="1">
              <a:off x="1614213" y="759762"/>
              <a:ext cx="493197" cy="32508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984" name="Linie"/>
            <p:cNvSpPr/>
            <p:nvPr/>
          </p:nvSpPr>
          <p:spPr>
            <a:xfrm>
              <a:off x="1578025" y="359397"/>
              <a:ext cx="540782" cy="370002"/>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grpSp>
        <p:nvGrpSpPr>
          <p:cNvPr id="992" name="Gruppieren"/>
          <p:cNvGrpSpPr/>
          <p:nvPr/>
        </p:nvGrpSpPr>
        <p:grpSpPr>
          <a:xfrm>
            <a:off x="5501439" y="3645895"/>
            <a:ext cx="3468314" cy="1465469"/>
            <a:chOff x="0" y="0"/>
            <a:chExt cx="3468312" cy="1465468"/>
          </a:xfrm>
        </p:grpSpPr>
        <p:sp>
          <p:nvSpPr>
            <p:cNvPr id="986" name="Abgerundetes Rechteck"/>
            <p:cNvSpPr/>
            <p:nvPr/>
          </p:nvSpPr>
          <p:spPr>
            <a:xfrm>
              <a:off x="0" y="0"/>
              <a:ext cx="3468313" cy="1465469"/>
            </a:xfrm>
            <a:prstGeom prst="roundRect">
              <a:avLst>
                <a:gd name="adj" fmla="val 15000"/>
              </a:avLst>
            </a:prstGeom>
            <a:solidFill>
              <a:srgbClr val="CAEAE8"/>
            </a:solidFill>
            <a:ln w="12700" cap="flat">
              <a:noFill/>
              <a:miter lim="400000"/>
            </a:ln>
            <a:effectLst/>
          </p:spPr>
          <p:txBody>
            <a:bodyPr wrap="square" lIns="65023" tIns="65023" rIns="65023" bIns="65023" numCol="1" anchor="ctr">
              <a:noAutofit/>
            </a:bodyPr>
            <a:lstStyle/>
            <a:p>
              <a:pPr>
                <a:defRPr sz="1800">
                  <a:solidFill>
                    <a:srgbClr val="262626"/>
                  </a:solidFill>
                  <a:latin typeface="Arial"/>
                  <a:ea typeface="Arial"/>
                  <a:cs typeface="Arial"/>
                  <a:sym typeface="Arial"/>
                </a:defRPr>
              </a:pPr>
            </a:p>
          </p:txBody>
        </p:sp>
        <p:sp>
          <p:nvSpPr>
            <p:cNvPr id="987" name="X"/>
            <p:cNvSpPr/>
            <p:nvPr/>
          </p:nvSpPr>
          <p:spPr>
            <a:xfrm>
              <a:off x="2048005" y="198734"/>
              <a:ext cx="645399" cy="35525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988" name="C"/>
            <p:cNvSpPr/>
            <p:nvPr/>
          </p:nvSpPr>
          <p:spPr>
            <a:xfrm>
              <a:off x="779512" y="534381"/>
              <a:ext cx="645400" cy="35525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C</a:t>
              </a:r>
            </a:p>
          </p:txBody>
        </p:sp>
        <p:sp>
          <p:nvSpPr>
            <p:cNvPr id="989" name="Y"/>
            <p:cNvSpPr/>
            <p:nvPr/>
          </p:nvSpPr>
          <p:spPr>
            <a:xfrm>
              <a:off x="2048005" y="898852"/>
              <a:ext cx="645399" cy="355251"/>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990" name="Linie"/>
            <p:cNvSpPr/>
            <p:nvPr/>
          </p:nvSpPr>
          <p:spPr>
            <a:xfrm>
              <a:off x="1434746" y="746528"/>
              <a:ext cx="605304" cy="359302"/>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991" name="Linie"/>
            <p:cNvSpPr/>
            <p:nvPr/>
          </p:nvSpPr>
          <p:spPr>
            <a:xfrm flipV="1">
              <a:off x="1434409" y="366323"/>
              <a:ext cx="605973" cy="359273"/>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grpSp>
        <p:nvGrpSpPr>
          <p:cNvPr id="1003" name="Gruppieren"/>
          <p:cNvGrpSpPr/>
          <p:nvPr/>
        </p:nvGrpSpPr>
        <p:grpSpPr>
          <a:xfrm>
            <a:off x="862261" y="3604371"/>
            <a:ext cx="3468314" cy="1465470"/>
            <a:chOff x="0" y="0"/>
            <a:chExt cx="3468312" cy="1465468"/>
          </a:xfrm>
        </p:grpSpPr>
        <p:sp>
          <p:nvSpPr>
            <p:cNvPr id="993" name="Abgerundetes Rechteck"/>
            <p:cNvSpPr/>
            <p:nvPr/>
          </p:nvSpPr>
          <p:spPr>
            <a:xfrm>
              <a:off x="0" y="0"/>
              <a:ext cx="3468313" cy="1465469"/>
            </a:xfrm>
            <a:prstGeom prst="roundRect">
              <a:avLst>
                <a:gd name="adj" fmla="val 15000"/>
              </a:avLst>
            </a:prstGeom>
            <a:solidFill>
              <a:srgbClr val="CAEAE8"/>
            </a:solidFill>
            <a:ln w="12700" cap="flat">
              <a:noFill/>
              <a:miter lim="400000"/>
            </a:ln>
            <a:effectLst/>
          </p:spPr>
          <p:txBody>
            <a:bodyPr wrap="square" lIns="65023" tIns="65023" rIns="65023" bIns="65023" numCol="1" anchor="ctr">
              <a:noAutofit/>
            </a:bodyPr>
            <a:lstStyle/>
            <a:p>
              <a:pPr>
                <a:defRPr sz="1800">
                  <a:solidFill>
                    <a:srgbClr val="262626"/>
                  </a:solidFill>
                  <a:latin typeface="Arial"/>
                  <a:ea typeface="Arial"/>
                  <a:cs typeface="Arial"/>
                  <a:sym typeface="Arial"/>
                </a:defRPr>
              </a:pPr>
            </a:p>
          </p:txBody>
        </p:sp>
        <p:grpSp>
          <p:nvGrpSpPr>
            <p:cNvPr id="1002" name="Gruppieren"/>
            <p:cNvGrpSpPr/>
            <p:nvPr/>
          </p:nvGrpSpPr>
          <p:grpSpPr>
            <a:xfrm>
              <a:off x="491902" y="275769"/>
              <a:ext cx="2484508" cy="913930"/>
              <a:chOff x="0" y="0"/>
              <a:chExt cx="2484506" cy="913929"/>
            </a:xfrm>
          </p:grpSpPr>
          <p:sp>
            <p:nvSpPr>
              <p:cNvPr id="994" name="X"/>
              <p:cNvSpPr/>
              <p:nvPr/>
            </p:nvSpPr>
            <p:spPr>
              <a:xfrm>
                <a:off x="0" y="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995" name="M"/>
              <p:cNvSpPr/>
              <p:nvPr/>
            </p:nvSpPr>
            <p:spPr>
              <a:xfrm>
                <a:off x="919554"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M</a:t>
                </a:r>
              </a:p>
            </p:txBody>
          </p:sp>
          <p:sp>
            <p:nvSpPr>
              <p:cNvPr id="996" name="Y"/>
              <p:cNvSpPr/>
              <p:nvPr/>
            </p:nvSpPr>
            <p:spPr>
              <a:xfrm>
                <a:off x="1839108" y="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997" name="Linie"/>
              <p:cNvSpPr/>
              <p:nvPr/>
            </p:nvSpPr>
            <p:spPr>
              <a:xfrm>
                <a:off x="657951" y="200553"/>
                <a:ext cx="1168604"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998" name="X"/>
              <p:cNvSpPr/>
              <p:nvPr/>
            </p:nvSpPr>
            <p:spPr>
              <a:xfrm>
                <a:off x="0"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X</a:t>
                </a:r>
              </a:p>
            </p:txBody>
          </p:sp>
          <p:sp>
            <p:nvSpPr>
              <p:cNvPr id="999" name="Y"/>
              <p:cNvSpPr/>
              <p:nvPr/>
            </p:nvSpPr>
            <p:spPr>
              <a:xfrm>
                <a:off x="1839108" y="558680"/>
                <a:ext cx="645399" cy="355250"/>
              </a:xfrm>
              <a:prstGeom prst="roundRect">
                <a:avLst>
                  <a:gd name="adj" fmla="val 15000"/>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200">
                    <a:solidFill>
                      <a:srgbClr val="262626"/>
                    </a:solidFill>
                    <a:latin typeface="Arial"/>
                    <a:ea typeface="Arial"/>
                    <a:cs typeface="Arial"/>
                    <a:sym typeface="Arial"/>
                  </a:defRPr>
                </a:lvl1pPr>
              </a:lstStyle>
              <a:p>
                <a:pPr/>
                <a:r>
                  <a:t>Y</a:t>
                </a:r>
              </a:p>
            </p:txBody>
          </p:sp>
          <p:sp>
            <p:nvSpPr>
              <p:cNvPr id="1000" name="Linie"/>
              <p:cNvSpPr/>
              <p:nvPr/>
            </p:nvSpPr>
            <p:spPr>
              <a:xfrm>
                <a:off x="657001" y="760906"/>
                <a:ext cx="249809"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01" name="Linie"/>
              <p:cNvSpPr/>
              <p:nvPr/>
            </p:nvSpPr>
            <p:spPr>
              <a:xfrm>
                <a:off x="1584101" y="736304"/>
                <a:ext cx="249809"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grpSp>
      </p:grpSp>
      <p:sp>
        <p:nvSpPr>
          <p:cNvPr id="1004" name="Kausaleinfluss"/>
          <p:cNvSpPr txBox="1"/>
          <p:nvPr/>
        </p:nvSpPr>
        <p:spPr>
          <a:xfrm>
            <a:off x="1542332" y="2826166"/>
            <a:ext cx="2108173" cy="47567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Kausaleinfluss</a:t>
            </a:r>
          </a:p>
        </p:txBody>
      </p:sp>
      <p:sp>
        <p:nvSpPr>
          <p:cNvPr id="1005" name="Konfundierung"/>
          <p:cNvSpPr txBox="1"/>
          <p:nvPr/>
        </p:nvSpPr>
        <p:spPr>
          <a:xfrm>
            <a:off x="5973949" y="2867689"/>
            <a:ext cx="2125586"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Konfundierung</a:t>
            </a:r>
          </a:p>
        </p:txBody>
      </p:sp>
      <p:sp>
        <p:nvSpPr>
          <p:cNvPr id="1006" name="Auswahlverzerrung"/>
          <p:cNvSpPr txBox="1"/>
          <p:nvPr/>
        </p:nvSpPr>
        <p:spPr>
          <a:xfrm>
            <a:off x="9502971" y="2867689"/>
            <a:ext cx="2751706" cy="47567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a:latin typeface="Arial"/>
                <a:ea typeface="Arial"/>
                <a:cs typeface="Arial"/>
                <a:sym typeface="Arial"/>
              </a:defRPr>
            </a:lvl1pPr>
          </a:lstStyle>
          <a:p>
            <a:pPr/>
            <a:r>
              <a:t>Auswahlverzerrung</a:t>
            </a:r>
          </a:p>
        </p:txBody>
      </p:sp>
      <p:sp>
        <p:nvSpPr>
          <p:cNvPr id="1007" name="(Echte) kausale Abhängigkeit (Ursache-Wirkungs-Zusammenhänge)…"/>
          <p:cNvSpPr txBox="1"/>
          <p:nvPr/>
        </p:nvSpPr>
        <p:spPr>
          <a:xfrm>
            <a:off x="663460" y="5504072"/>
            <a:ext cx="3865917" cy="30554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7500" indent="-317500" algn="l">
              <a:spcBef>
                <a:spcPts val="1200"/>
              </a:spcBef>
              <a:buClr>
                <a:srgbClr val="02998B"/>
              </a:buClr>
              <a:buSzPct val="125000"/>
              <a:buChar char="▪︎"/>
              <a:defRPr sz="2000">
                <a:latin typeface="Arial"/>
                <a:ea typeface="Arial"/>
                <a:cs typeface="Arial"/>
                <a:sym typeface="Arial"/>
              </a:defRPr>
            </a:pPr>
            <a:r>
              <a:t>(Echte) kausale Abhängigkeit (Ursache-Wirkungs-Zusammenhänge)</a:t>
            </a:r>
          </a:p>
          <a:p>
            <a:pPr marL="317500" indent="-317500" algn="l">
              <a:spcBef>
                <a:spcPts val="1200"/>
              </a:spcBef>
              <a:buClr>
                <a:srgbClr val="02998B"/>
              </a:buClr>
              <a:buSzPct val="125000"/>
              <a:buChar char="▪︎"/>
              <a:defRPr sz="2000">
                <a:latin typeface="Arial"/>
                <a:ea typeface="Arial"/>
                <a:cs typeface="Arial"/>
                <a:sym typeface="Arial"/>
              </a:defRPr>
            </a:pPr>
            <a:r>
              <a:t>Möglicherweise durch einen oder mehrere Zwischenglieder (Mediatoren) vermittelt.</a:t>
            </a:r>
          </a:p>
          <a:p>
            <a:pPr marL="317500" indent="-317500" algn="l">
              <a:spcBef>
                <a:spcPts val="1200"/>
              </a:spcBef>
              <a:buClr>
                <a:srgbClr val="02998B"/>
              </a:buClr>
              <a:buSzPct val="125000"/>
              <a:buChar char="▪︎"/>
              <a:defRPr sz="2000">
                <a:latin typeface="Arial"/>
                <a:ea typeface="Arial"/>
                <a:cs typeface="Arial"/>
                <a:sym typeface="Arial"/>
              </a:defRPr>
            </a:pPr>
            <a:r>
              <a:t>Man spricht auch von einer </a:t>
            </a:r>
            <a:r>
              <a:rPr i="1"/>
              <a:t>Kette.</a:t>
            </a:r>
          </a:p>
        </p:txBody>
      </p:sp>
      <p:sp>
        <p:nvSpPr>
          <p:cNvPr id="1008" name="Haben zwei Variablen eine gemeinsame Ursache, so liegt eine Konfundierung vor.…"/>
          <p:cNvSpPr txBox="1"/>
          <p:nvPr/>
        </p:nvSpPr>
        <p:spPr>
          <a:xfrm>
            <a:off x="5509722" y="5522726"/>
            <a:ext cx="2868663" cy="261094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7500" indent="-317500" algn="l">
              <a:spcBef>
                <a:spcPts val="1200"/>
              </a:spcBef>
              <a:buClr>
                <a:srgbClr val="02998B"/>
              </a:buClr>
              <a:buSzPct val="125000"/>
              <a:buChar char="▪︎"/>
              <a:defRPr sz="2000">
                <a:latin typeface="Arial"/>
                <a:ea typeface="Arial"/>
                <a:cs typeface="Arial"/>
                <a:sym typeface="Arial"/>
              </a:defRPr>
            </a:pPr>
            <a:r>
              <a:t>Haben zwei Variablen eine gemeinsame Ursache, so liegt eine Konfundierung vor.</a:t>
            </a:r>
          </a:p>
          <a:p>
            <a:pPr marL="317500" indent="-317500" algn="l">
              <a:spcBef>
                <a:spcPts val="1200"/>
              </a:spcBef>
              <a:buClr>
                <a:srgbClr val="02998B"/>
              </a:buClr>
              <a:buSzPct val="125000"/>
              <a:buChar char="▪︎"/>
              <a:defRPr sz="2000">
                <a:latin typeface="Arial"/>
                <a:ea typeface="Arial"/>
                <a:cs typeface="Arial"/>
                <a:sym typeface="Arial"/>
              </a:defRPr>
            </a:pPr>
            <a:r>
              <a:t>Man spricht auch von einer </a:t>
            </a:r>
            <a:r>
              <a:rPr i="1"/>
              <a:t>Gabel.</a:t>
            </a:r>
          </a:p>
        </p:txBody>
      </p:sp>
      <p:sp>
        <p:nvSpPr>
          <p:cNvPr id="1009" name="Kontrolliert man C, so tritt zwischen X und Y eine Scheinabhängigkeit auf.…"/>
          <p:cNvSpPr txBox="1"/>
          <p:nvPr/>
        </p:nvSpPr>
        <p:spPr>
          <a:xfrm>
            <a:off x="9051980" y="5504072"/>
            <a:ext cx="3468313" cy="20267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7500" indent="-317500" algn="l">
              <a:spcBef>
                <a:spcPts val="1200"/>
              </a:spcBef>
              <a:buClr>
                <a:srgbClr val="02998B"/>
              </a:buClr>
              <a:buSzPct val="125000"/>
              <a:buChar char="▪︎"/>
              <a:defRPr sz="2000">
                <a:latin typeface="Arial"/>
                <a:ea typeface="Arial"/>
                <a:cs typeface="Arial"/>
                <a:sym typeface="Arial"/>
              </a:defRPr>
            </a:pPr>
            <a:r>
              <a:t>Kontrolliert man C, so tritt zwischen X und Y eine Scheinabhängigkeit auf.</a:t>
            </a:r>
          </a:p>
          <a:p>
            <a:pPr marL="317500" indent="-317500" algn="l">
              <a:spcBef>
                <a:spcPts val="1200"/>
              </a:spcBef>
              <a:buClr>
                <a:srgbClr val="02998B"/>
              </a:buClr>
              <a:buSzPct val="125000"/>
              <a:buChar char="▪︎"/>
              <a:defRPr sz="2000">
                <a:latin typeface="Arial"/>
                <a:ea typeface="Arial"/>
                <a:cs typeface="Arial"/>
                <a:sym typeface="Arial"/>
              </a:defRPr>
            </a:pPr>
            <a:r>
              <a:t>Man spricht auch von einer </a:t>
            </a:r>
            <a:r>
              <a:rPr i="1"/>
              <a:t>Kollision (Collider Bias).</a:t>
            </a:r>
          </a:p>
        </p:txBody>
      </p:sp>
      <p:sp>
        <p:nvSpPr>
          <p:cNvPr id="1010" name="Linie"/>
          <p:cNvSpPr/>
          <p:nvPr/>
        </p:nvSpPr>
        <p:spPr>
          <a:xfrm flipV="1">
            <a:off x="5019550" y="2167907"/>
            <a:ext cx="1" cy="6556112"/>
          </a:xfrm>
          <a:prstGeom prst="line">
            <a:avLst/>
          </a:prstGeom>
          <a:ln w="127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11" name="Scheinabhängigkeit"/>
          <p:cNvSpPr txBox="1"/>
          <p:nvPr/>
        </p:nvSpPr>
        <p:spPr>
          <a:xfrm>
            <a:off x="8217526" y="1935586"/>
            <a:ext cx="2359916" cy="41384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sz="2000">
                <a:latin typeface="Arial"/>
                <a:ea typeface="Arial"/>
                <a:cs typeface="Arial"/>
                <a:sym typeface="Arial"/>
              </a:defRPr>
            </a:lvl1pPr>
          </a:lstStyle>
          <a:p>
            <a:pPr/>
            <a:r>
              <a:t>Scheinabhängigkeit</a:t>
            </a:r>
          </a:p>
        </p:txBody>
      </p:sp>
      <p:sp>
        <p:nvSpPr>
          <p:cNvPr id="1012" name="Echte Abhängigkeit"/>
          <p:cNvSpPr txBox="1"/>
          <p:nvPr/>
        </p:nvSpPr>
        <p:spPr>
          <a:xfrm>
            <a:off x="1416460" y="1935586"/>
            <a:ext cx="2317500" cy="41384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sz="2000">
                <a:latin typeface="Arial"/>
                <a:ea typeface="Arial"/>
                <a:cs typeface="Arial"/>
                <a:sym typeface="Arial"/>
              </a:defRPr>
            </a:lvl1pPr>
          </a:lstStyle>
          <a:p>
            <a:pPr/>
            <a:r>
              <a:t>Echte Abhängigkeit</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101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5" name="Zeit zu üben"/>
          <p:cNvSpPr txBox="1"/>
          <p:nvPr>
            <p:ph type="title"/>
          </p:nvPr>
        </p:nvSpPr>
        <p:spPr>
          <a:prstGeom prst="rect">
            <a:avLst/>
          </a:prstGeom>
        </p:spPr>
        <p:txBody>
          <a:bodyPr/>
          <a:lstStyle/>
          <a:p>
            <a:pPr lvl="3" algn="r">
              <a:defRPr sz="8400">
                <a:solidFill>
                  <a:schemeClr val="accent5"/>
                </a:solidFill>
              </a:defRPr>
            </a:pPr>
            <a:r>
              <a:t>Zeit zu üben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8" name="Zeichnen Sie diesen DAG in dagitty.net"/>
          <p:cNvSpPr txBox="1"/>
          <p:nvPr>
            <p:ph type="body" idx="21"/>
          </p:nvPr>
        </p:nvSpPr>
        <p:spPr>
          <a:prstGeom prst="rect">
            <a:avLst/>
          </a:prstGeom>
        </p:spPr>
        <p:txBody>
          <a:bodyPr/>
          <a:lstStyle/>
          <a:p>
            <a:pPr/>
            <a:r>
              <a:t>Zeichnen Sie diesen DAG in dagitty.net</a:t>
            </a:r>
          </a:p>
        </p:txBody>
      </p:sp>
      <p:grpSp>
        <p:nvGrpSpPr>
          <p:cNvPr id="1033" name="Gruppieren"/>
          <p:cNvGrpSpPr/>
          <p:nvPr/>
        </p:nvGrpSpPr>
        <p:grpSpPr>
          <a:xfrm>
            <a:off x="1342751" y="2422353"/>
            <a:ext cx="10688254" cy="2624062"/>
            <a:chOff x="0" y="0"/>
            <a:chExt cx="10688254" cy="2624060"/>
          </a:xfrm>
        </p:grpSpPr>
        <p:sp>
          <p:nvSpPr>
            <p:cNvPr id="1019" name="X"/>
            <p:cNvSpPr/>
            <p:nvPr/>
          </p:nvSpPr>
          <p:spPr>
            <a:xfrm>
              <a:off x="0"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X</a:t>
              </a:r>
            </a:p>
          </p:txBody>
        </p:sp>
        <p:sp>
          <p:nvSpPr>
            <p:cNvPr id="1020" name="Z1"/>
            <p:cNvSpPr/>
            <p:nvPr/>
          </p:nvSpPr>
          <p:spPr>
            <a:xfrm>
              <a:off x="2447477"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Z1</a:t>
              </a:r>
            </a:p>
          </p:txBody>
        </p:sp>
        <p:sp>
          <p:nvSpPr>
            <p:cNvPr id="1021" name="Z2"/>
            <p:cNvSpPr/>
            <p:nvPr/>
          </p:nvSpPr>
          <p:spPr>
            <a:xfrm>
              <a:off x="4894954"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Z2</a:t>
              </a:r>
            </a:p>
          </p:txBody>
        </p:sp>
        <p:sp>
          <p:nvSpPr>
            <p:cNvPr id="1022" name="Z3"/>
            <p:cNvSpPr/>
            <p:nvPr/>
          </p:nvSpPr>
          <p:spPr>
            <a:xfrm>
              <a:off x="7342432"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Z3</a:t>
              </a:r>
            </a:p>
          </p:txBody>
        </p:sp>
        <p:sp>
          <p:nvSpPr>
            <p:cNvPr id="1023" name="Y"/>
            <p:cNvSpPr/>
            <p:nvPr/>
          </p:nvSpPr>
          <p:spPr>
            <a:xfrm>
              <a:off x="9789910" y="1738344"/>
              <a:ext cx="898345"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Y</a:t>
              </a:r>
            </a:p>
          </p:txBody>
        </p:sp>
        <p:sp>
          <p:nvSpPr>
            <p:cNvPr id="1024" name="U"/>
            <p:cNvSpPr/>
            <p:nvPr/>
          </p:nvSpPr>
          <p:spPr>
            <a:xfrm>
              <a:off x="4894954" y="0"/>
              <a:ext cx="898344" cy="885717"/>
            </a:xfrm>
            <a:prstGeom prst="ellipse">
              <a:avLst/>
            </a:prstGeom>
            <a:solidFill>
              <a:srgbClr val="FFFFFF"/>
            </a:solidFill>
            <a:ln w="25400" cap="flat">
              <a:solidFill>
                <a:schemeClr val="accent1"/>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U</a:t>
              </a:r>
            </a:p>
          </p:txBody>
        </p:sp>
        <p:sp>
          <p:nvSpPr>
            <p:cNvPr id="1025" name="Linie"/>
            <p:cNvSpPr/>
            <p:nvPr/>
          </p:nvSpPr>
          <p:spPr>
            <a:xfrm>
              <a:off x="909819" y="2197325"/>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26" name="Linie"/>
            <p:cNvSpPr/>
            <p:nvPr/>
          </p:nvSpPr>
          <p:spPr>
            <a:xfrm>
              <a:off x="3364399" y="2197325"/>
              <a:ext cx="1511978" cy="1"/>
            </a:xfrm>
            <a:prstGeom prst="line">
              <a:avLst/>
            </a:prstGeom>
            <a:noFill/>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27" name="Linie"/>
            <p:cNvSpPr/>
            <p:nvPr/>
          </p:nvSpPr>
          <p:spPr>
            <a:xfrm>
              <a:off x="5818978" y="2181202"/>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28" name="Linie"/>
            <p:cNvSpPr/>
            <p:nvPr/>
          </p:nvSpPr>
          <p:spPr>
            <a:xfrm>
              <a:off x="8273558" y="2181202"/>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29" name="Linie"/>
            <p:cNvSpPr/>
            <p:nvPr/>
          </p:nvSpPr>
          <p:spPr>
            <a:xfrm>
              <a:off x="5799107" y="459426"/>
              <a:ext cx="1748104" cy="136712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30" name="Linie"/>
            <p:cNvSpPr/>
            <p:nvPr/>
          </p:nvSpPr>
          <p:spPr>
            <a:xfrm flipH="1">
              <a:off x="3138747" y="446726"/>
              <a:ext cx="1748104" cy="136712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31" name="U: unbeobachtet"/>
            <p:cNvSpPr txBox="1"/>
            <p:nvPr/>
          </p:nvSpPr>
          <p:spPr>
            <a:xfrm>
              <a:off x="7017652" y="95998"/>
              <a:ext cx="2006821" cy="413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a:spcBef>
                  <a:spcPts val="1200"/>
                </a:spcBef>
                <a:defRPr sz="2000">
                  <a:latin typeface="Arial"/>
                  <a:ea typeface="Arial"/>
                  <a:cs typeface="Arial"/>
                  <a:sym typeface="Arial"/>
                </a:defRPr>
              </a:lvl1pPr>
            </a:lstStyle>
            <a:p>
              <a:pPr/>
              <a:r>
                <a:t>U: unbeobachtet</a:t>
              </a:r>
            </a:p>
          </p:txBody>
        </p:sp>
        <p:cxnSp>
          <p:nvCxnSpPr>
            <p:cNvPr id="1032" name="Verbindungslinie"/>
            <p:cNvCxnSpPr>
              <a:stCxn id="1023" idx="0"/>
              <a:endCxn id="1021" idx="0"/>
            </p:cNvCxnSpPr>
            <p:nvPr/>
          </p:nvCxnSpPr>
          <p:spPr>
            <a:xfrm flipH="1">
              <a:off x="5344126" y="2181202"/>
              <a:ext cx="489495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sp>
        <p:nvSpPr>
          <p:cNvPr id="1034" name="http://www.dagitty.net/dags.html"/>
          <p:cNvSpPr txBox="1"/>
          <p:nvPr/>
        </p:nvSpPr>
        <p:spPr>
          <a:xfrm>
            <a:off x="719829" y="2011093"/>
            <a:ext cx="412464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u="sng">
                <a:ln w="0" cap="flat">
                  <a:solidFill>
                    <a:srgbClr val="000000"/>
                  </a:solidFill>
                  <a:prstDash val="solid"/>
                  <a:miter lim="400000"/>
                </a:ln>
                <a:solidFill>
                  <a:srgbClr val="0070C0"/>
                </a:solidFill>
                <a:uFill>
                  <a:solidFill>
                    <a:srgbClr val="0070C0"/>
                  </a:solidFill>
                </a:uFill>
                <a:hlinkClick r:id="rId3" invalidUrl="" action="" tgtFrame="" tooltip="" history="1" highlightClick="0" endSnd="0"/>
              </a:defRPr>
            </a:lvl1pPr>
          </a:lstStyle>
          <a:p>
            <a:pPr>
              <a:defRPr>
                <a:solidFill>
                  <a:srgbClr val="0000EE"/>
                </a:solidFill>
                <a:uFillTx/>
              </a:defRPr>
            </a:pPr>
            <a:r>
              <a:rPr>
                <a:solidFill>
                  <a:srgbClr val="0070C0"/>
                </a:solidFill>
                <a:uFill>
                  <a:solidFill>
                    <a:srgbClr val="0070C0"/>
                  </a:solidFill>
                </a:uFill>
                <a:hlinkClick r:id="rId3" invalidUrl="" action="" tgtFrame="" tooltip="" history="1" highlightClick="0" endSnd="0"/>
              </a:rPr>
              <a:t>http://www.dagitty.net/dags.html</a:t>
            </a:r>
          </a:p>
        </p:txBody>
      </p:sp>
      <p:sp>
        <p:nvSpPr>
          <p:cNvPr id="1035" name="Bezeichnen Sie dabei die Variablen wie folgt:…"/>
          <p:cNvSpPr txBox="1"/>
          <p:nvPr/>
        </p:nvSpPr>
        <p:spPr>
          <a:xfrm>
            <a:off x="328027" y="6873568"/>
            <a:ext cx="5207246" cy="174734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a:spcBef>
                <a:spcPts val="1200"/>
              </a:spcBef>
              <a:defRPr sz="2000">
                <a:latin typeface="Arial"/>
                <a:ea typeface="Arial"/>
                <a:cs typeface="Arial"/>
                <a:sym typeface="Arial"/>
              </a:defRPr>
            </a:pPr>
            <a:r>
              <a:t>Bezeichnen Sie dabei die Variablen wie folgt:</a:t>
            </a:r>
          </a:p>
          <a:p>
            <a:pPr marL="317500" indent="-317500" algn="l">
              <a:spcBef>
                <a:spcPts val="1200"/>
              </a:spcBef>
              <a:buClr>
                <a:schemeClr val="accent5"/>
              </a:buClr>
              <a:buSzPct val="70000"/>
              <a:buFont typeface="Arial"/>
              <a:buChar char="▶︎"/>
              <a:defRPr sz="2000">
                <a:latin typeface="Arial"/>
                <a:ea typeface="Arial"/>
                <a:cs typeface="Arial"/>
                <a:sym typeface="Arial"/>
              </a:defRPr>
            </a:pPr>
            <a:r>
              <a:t>X: UV (exposure)</a:t>
            </a:r>
          </a:p>
          <a:p>
            <a:pPr marL="317500" indent="-317500" algn="l">
              <a:spcBef>
                <a:spcPts val="1200"/>
              </a:spcBef>
              <a:buClr>
                <a:schemeClr val="accent5"/>
              </a:buClr>
              <a:buSzPct val="70000"/>
              <a:buFont typeface="Arial"/>
              <a:buChar char="▶︎"/>
              <a:defRPr sz="2000">
                <a:latin typeface="Arial"/>
                <a:ea typeface="Arial"/>
                <a:cs typeface="Arial"/>
                <a:sym typeface="Arial"/>
              </a:defRPr>
            </a:pPr>
            <a:r>
              <a:t>Y: AV (outcome)</a:t>
            </a:r>
          </a:p>
          <a:p>
            <a:pPr marL="317500" indent="-317500" algn="l">
              <a:spcBef>
                <a:spcPts val="1200"/>
              </a:spcBef>
              <a:buClr>
                <a:schemeClr val="accent5"/>
              </a:buClr>
              <a:buSzPct val="70000"/>
              <a:buFont typeface="Arial"/>
              <a:buChar char="▶︎"/>
              <a:defRPr sz="2000">
                <a:latin typeface="Arial"/>
                <a:ea typeface="Arial"/>
                <a:cs typeface="Arial"/>
                <a:sym typeface="Arial"/>
              </a:defRPr>
            </a:pPr>
            <a:r>
              <a:t>U: unmeasured</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0" name="Welche Pfade muss man blockieren?"/>
          <p:cNvSpPr txBox="1"/>
          <p:nvPr>
            <p:ph type="body" idx="21"/>
          </p:nvPr>
        </p:nvSpPr>
        <p:spPr>
          <a:prstGeom prst="rect">
            <a:avLst/>
          </a:prstGeom>
        </p:spPr>
        <p:txBody>
          <a:bodyPr/>
          <a:lstStyle/>
          <a:p>
            <a:pPr/>
            <a:r>
              <a:t>Welche Pfade muss man blockieren?</a:t>
            </a:r>
          </a:p>
        </p:txBody>
      </p:sp>
      <p:sp>
        <p:nvSpPr>
          <p:cNvPr id="1041" name="Welche Pfade muss man blockieren, um den kausalen Effekt von X auf Y zu bemessen?…"/>
          <p:cNvSpPr txBox="1"/>
          <p:nvPr/>
        </p:nvSpPr>
        <p:spPr>
          <a:xfrm>
            <a:off x="989170" y="1902896"/>
            <a:ext cx="10601316" cy="1679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127000" marR="127000" algn="l" defTabSz="1300480">
              <a:spcBef>
                <a:spcPts val="1000"/>
              </a:spcBef>
            </a:pPr>
            <a:r>
              <a:t>Welche Pfade muss man blockieren, um den kausalen Effekt von X auf Y zu bemessen? </a:t>
            </a:r>
            <a:br/>
          </a:p>
          <a:p>
            <a:pPr marL="127000" marR="127000" algn="l" defTabSz="1300480">
              <a:spcBef>
                <a:spcPts val="1000"/>
              </a:spcBef>
            </a:pPr>
            <a:r>
              <a:t>(S. Elwert, 2013, S. 253).</a:t>
            </a:r>
          </a:p>
        </p:txBody>
      </p:sp>
      <p:grpSp>
        <p:nvGrpSpPr>
          <p:cNvPr id="1056" name="Gruppieren"/>
          <p:cNvGrpSpPr/>
          <p:nvPr/>
        </p:nvGrpSpPr>
        <p:grpSpPr>
          <a:xfrm>
            <a:off x="1158273" y="4515010"/>
            <a:ext cx="10688254" cy="2624061"/>
            <a:chOff x="0" y="0"/>
            <a:chExt cx="10688254" cy="2624060"/>
          </a:xfrm>
        </p:grpSpPr>
        <p:sp>
          <p:nvSpPr>
            <p:cNvPr id="1042" name="X"/>
            <p:cNvSpPr/>
            <p:nvPr/>
          </p:nvSpPr>
          <p:spPr>
            <a:xfrm>
              <a:off x="0"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X</a:t>
              </a:r>
            </a:p>
          </p:txBody>
        </p:sp>
        <p:sp>
          <p:nvSpPr>
            <p:cNvPr id="1043" name="Z1"/>
            <p:cNvSpPr/>
            <p:nvPr/>
          </p:nvSpPr>
          <p:spPr>
            <a:xfrm>
              <a:off x="2447477"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Z1</a:t>
              </a:r>
            </a:p>
          </p:txBody>
        </p:sp>
        <p:sp>
          <p:nvSpPr>
            <p:cNvPr id="1044" name="Z2"/>
            <p:cNvSpPr/>
            <p:nvPr/>
          </p:nvSpPr>
          <p:spPr>
            <a:xfrm>
              <a:off x="4894954"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Z2</a:t>
              </a:r>
            </a:p>
          </p:txBody>
        </p:sp>
        <p:sp>
          <p:nvSpPr>
            <p:cNvPr id="1045" name="Z3"/>
            <p:cNvSpPr/>
            <p:nvPr/>
          </p:nvSpPr>
          <p:spPr>
            <a:xfrm>
              <a:off x="7342432" y="1738344"/>
              <a:ext cx="898344"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Z3</a:t>
              </a:r>
            </a:p>
          </p:txBody>
        </p:sp>
        <p:sp>
          <p:nvSpPr>
            <p:cNvPr id="1046" name="Y"/>
            <p:cNvSpPr/>
            <p:nvPr/>
          </p:nvSpPr>
          <p:spPr>
            <a:xfrm>
              <a:off x="9789910" y="1738344"/>
              <a:ext cx="898345" cy="885717"/>
            </a:xfrm>
            <a:prstGeom prst="ellipse">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Y</a:t>
              </a:r>
            </a:p>
          </p:txBody>
        </p:sp>
        <p:sp>
          <p:nvSpPr>
            <p:cNvPr id="1047" name="U"/>
            <p:cNvSpPr/>
            <p:nvPr/>
          </p:nvSpPr>
          <p:spPr>
            <a:xfrm>
              <a:off x="4894954" y="0"/>
              <a:ext cx="898344" cy="885717"/>
            </a:xfrm>
            <a:prstGeom prst="ellipse">
              <a:avLst/>
            </a:prstGeom>
            <a:solidFill>
              <a:srgbClr val="FFFFFF"/>
            </a:solidFill>
            <a:ln w="25400" cap="flat">
              <a:solidFill>
                <a:schemeClr val="accent1"/>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1800">
                  <a:solidFill>
                    <a:srgbClr val="262626"/>
                  </a:solidFill>
                  <a:latin typeface="Arial"/>
                  <a:ea typeface="Arial"/>
                  <a:cs typeface="Arial"/>
                  <a:sym typeface="Arial"/>
                </a:defRPr>
              </a:lvl1pPr>
            </a:lstStyle>
            <a:p>
              <a:pPr/>
              <a:r>
                <a:t>U</a:t>
              </a:r>
            </a:p>
          </p:txBody>
        </p:sp>
        <p:sp>
          <p:nvSpPr>
            <p:cNvPr id="1048" name="Linie"/>
            <p:cNvSpPr/>
            <p:nvPr/>
          </p:nvSpPr>
          <p:spPr>
            <a:xfrm>
              <a:off x="909819" y="2197325"/>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49" name="Linie"/>
            <p:cNvSpPr/>
            <p:nvPr/>
          </p:nvSpPr>
          <p:spPr>
            <a:xfrm>
              <a:off x="3364399" y="2197325"/>
              <a:ext cx="1511978" cy="1"/>
            </a:xfrm>
            <a:prstGeom prst="line">
              <a:avLst/>
            </a:prstGeom>
            <a:noFill/>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50" name="Linie"/>
            <p:cNvSpPr/>
            <p:nvPr/>
          </p:nvSpPr>
          <p:spPr>
            <a:xfrm>
              <a:off x="5818978" y="2181202"/>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51" name="Linie"/>
            <p:cNvSpPr/>
            <p:nvPr/>
          </p:nvSpPr>
          <p:spPr>
            <a:xfrm>
              <a:off x="8273558" y="2181202"/>
              <a:ext cx="1511978" cy="1"/>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52" name="Linie"/>
            <p:cNvSpPr/>
            <p:nvPr/>
          </p:nvSpPr>
          <p:spPr>
            <a:xfrm>
              <a:off x="5799107" y="459426"/>
              <a:ext cx="1748104" cy="136712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53" name="Linie"/>
            <p:cNvSpPr/>
            <p:nvPr/>
          </p:nvSpPr>
          <p:spPr>
            <a:xfrm flipH="1">
              <a:off x="3138747" y="446726"/>
              <a:ext cx="1748104" cy="1367127"/>
            </a:xfrm>
            <a:prstGeom prst="line">
              <a:avLst/>
            </a:prstGeom>
            <a:noFill/>
            <a:ln w="254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n w="0" cap="flat">
                    <a:solidFill>
                      <a:srgbClr val="000000"/>
                    </a:solidFill>
                    <a:prstDash val="solid"/>
                    <a:miter lim="400000"/>
                  </a:ln>
                  <a:solidFill>
                    <a:srgbClr val="414141"/>
                  </a:solidFill>
                </a:defRPr>
              </a:pPr>
            </a:p>
          </p:txBody>
        </p:sp>
        <p:sp>
          <p:nvSpPr>
            <p:cNvPr id="1054" name="U: unbeobachtet"/>
            <p:cNvSpPr txBox="1"/>
            <p:nvPr/>
          </p:nvSpPr>
          <p:spPr>
            <a:xfrm>
              <a:off x="7017652" y="95998"/>
              <a:ext cx="2006821" cy="413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a:spcBef>
                  <a:spcPts val="1200"/>
                </a:spcBef>
                <a:defRPr sz="2000">
                  <a:latin typeface="Arial"/>
                  <a:ea typeface="Arial"/>
                  <a:cs typeface="Arial"/>
                  <a:sym typeface="Arial"/>
                </a:defRPr>
              </a:lvl1pPr>
            </a:lstStyle>
            <a:p>
              <a:pPr/>
              <a:r>
                <a:t>U: unbeobachtet</a:t>
              </a:r>
            </a:p>
          </p:txBody>
        </p:sp>
        <p:cxnSp>
          <p:nvCxnSpPr>
            <p:cNvPr id="1055" name="Verbindungslinie"/>
            <p:cNvCxnSpPr>
              <a:stCxn id="1046" idx="0"/>
              <a:endCxn id="1044" idx="0"/>
            </p:cNvCxnSpPr>
            <p:nvPr/>
          </p:nvCxnSpPr>
          <p:spPr>
            <a:xfrm flipH="1">
              <a:off x="5344126" y="2181202"/>
              <a:ext cx="4894957" cy="1"/>
            </a:xfrm>
            <a:prstGeom prst="straightConnector1">
              <a:avLst/>
            </a:prstGeom>
            <a:ln w="254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cxnSp>
      </p:gr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9" name="Welche Pfade muss man blockieren?"/>
          <p:cNvSpPr txBox="1"/>
          <p:nvPr>
            <p:ph type="body" idx="21"/>
          </p:nvPr>
        </p:nvSpPr>
        <p:spPr>
          <a:prstGeom prst="rect">
            <a:avLst/>
          </a:prstGeom>
        </p:spPr>
        <p:txBody>
          <a:bodyPr/>
          <a:lstStyle/>
          <a:p>
            <a:pPr/>
            <a:r>
              <a:t>Welche Pfade muss man blockieren?</a:t>
            </a:r>
          </a:p>
        </p:txBody>
      </p:sp>
      <p:sp>
        <p:nvSpPr>
          <p:cNvPr id="1060" name="X"/>
          <p:cNvSpPr/>
          <p:nvPr/>
        </p:nvSpPr>
        <p:spPr>
          <a:xfrm>
            <a:off x="1342750" y="3808410"/>
            <a:ext cx="898345" cy="885717"/>
          </a:xfrm>
          <a:prstGeom prst="ellipse">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X</a:t>
            </a:r>
          </a:p>
        </p:txBody>
      </p:sp>
      <p:sp>
        <p:nvSpPr>
          <p:cNvPr id="1061" name="Z1"/>
          <p:cNvSpPr/>
          <p:nvPr/>
        </p:nvSpPr>
        <p:spPr>
          <a:xfrm>
            <a:off x="3790228" y="3808410"/>
            <a:ext cx="898344" cy="885717"/>
          </a:xfrm>
          <a:prstGeom prst="ellipse">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Z1</a:t>
            </a:r>
          </a:p>
        </p:txBody>
      </p:sp>
      <p:sp>
        <p:nvSpPr>
          <p:cNvPr id="1062" name="Z2"/>
          <p:cNvSpPr/>
          <p:nvPr/>
        </p:nvSpPr>
        <p:spPr>
          <a:xfrm>
            <a:off x="6237705" y="3808410"/>
            <a:ext cx="898344" cy="885717"/>
          </a:xfrm>
          <a:prstGeom prst="ellipse">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Z2</a:t>
            </a:r>
          </a:p>
        </p:txBody>
      </p:sp>
      <p:sp>
        <p:nvSpPr>
          <p:cNvPr id="1063" name="Z3"/>
          <p:cNvSpPr/>
          <p:nvPr/>
        </p:nvSpPr>
        <p:spPr>
          <a:xfrm>
            <a:off x="8685183" y="3808410"/>
            <a:ext cx="898344" cy="885717"/>
          </a:xfrm>
          <a:prstGeom prst="ellipse">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Z3</a:t>
            </a:r>
          </a:p>
        </p:txBody>
      </p:sp>
      <p:sp>
        <p:nvSpPr>
          <p:cNvPr id="1064" name="Y"/>
          <p:cNvSpPr/>
          <p:nvPr/>
        </p:nvSpPr>
        <p:spPr>
          <a:xfrm>
            <a:off x="11132661" y="3808410"/>
            <a:ext cx="898344" cy="885717"/>
          </a:xfrm>
          <a:prstGeom prst="ellipse">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Y</a:t>
            </a:r>
          </a:p>
        </p:txBody>
      </p:sp>
      <p:sp>
        <p:nvSpPr>
          <p:cNvPr id="1065" name="U"/>
          <p:cNvSpPr/>
          <p:nvPr/>
        </p:nvSpPr>
        <p:spPr>
          <a:xfrm>
            <a:off x="6237705" y="2070065"/>
            <a:ext cx="898344" cy="885718"/>
          </a:xfrm>
          <a:prstGeom prst="ellipse">
            <a:avLst/>
          </a:prstGeom>
          <a:solidFill>
            <a:srgbClr val="FFFFFF"/>
          </a:solidFill>
          <a:ln w="25400">
            <a:solidFill>
              <a:schemeClr val="accent1"/>
            </a:solidFill>
            <a:prstDash val="sysDot"/>
            <a:miter lim="400000"/>
          </a:ln>
          <a:extLst>
            <a:ext uri="{C572A759-6A51-4108-AA02-DFA0A04FC94B}">
              <ma14:wrappingTextBoxFlag xmlns:ma14="http://schemas.microsoft.com/office/mac/drawingml/2011/main" val="1"/>
            </a:ext>
          </a:extLst>
        </p:spPr>
        <p:txBody>
          <a:bodyPr lIns="65023" tIns="65023" rIns="65023" bIns="65023" anchor="ctr"/>
          <a:lstStyle>
            <a:lvl1pPr>
              <a:defRPr sz="1800">
                <a:solidFill>
                  <a:srgbClr val="262626"/>
                </a:solidFill>
                <a:latin typeface="Arial"/>
                <a:ea typeface="Arial"/>
                <a:cs typeface="Arial"/>
                <a:sym typeface="Arial"/>
              </a:defRPr>
            </a:lvl1pPr>
          </a:lstStyle>
          <a:p>
            <a:pPr/>
            <a:r>
              <a:t>U</a:t>
            </a:r>
          </a:p>
        </p:txBody>
      </p:sp>
      <p:sp>
        <p:nvSpPr>
          <p:cNvPr id="1066" name="Linie"/>
          <p:cNvSpPr/>
          <p:nvPr/>
        </p:nvSpPr>
        <p:spPr>
          <a:xfrm>
            <a:off x="2252570" y="4267391"/>
            <a:ext cx="1511978" cy="1"/>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67" name="Linie"/>
          <p:cNvSpPr/>
          <p:nvPr/>
        </p:nvSpPr>
        <p:spPr>
          <a:xfrm>
            <a:off x="4707150" y="4267391"/>
            <a:ext cx="1511978" cy="1"/>
          </a:xfrm>
          <a:prstGeom prst="line">
            <a:avLst/>
          </a:prstGeom>
          <a:ln w="25400">
            <a:solidFill>
              <a:schemeClr val="accent1"/>
            </a:solidFill>
            <a:bevel/>
            <a:head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68" name="Linie"/>
          <p:cNvSpPr/>
          <p:nvPr/>
        </p:nvSpPr>
        <p:spPr>
          <a:xfrm>
            <a:off x="7161729" y="4251268"/>
            <a:ext cx="1511978" cy="1"/>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69" name="Linie"/>
          <p:cNvSpPr/>
          <p:nvPr/>
        </p:nvSpPr>
        <p:spPr>
          <a:xfrm>
            <a:off x="9616309" y="4251268"/>
            <a:ext cx="1511977" cy="1"/>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70" name="Linie"/>
          <p:cNvSpPr/>
          <p:nvPr/>
        </p:nvSpPr>
        <p:spPr>
          <a:xfrm>
            <a:off x="7141858" y="2529492"/>
            <a:ext cx="1748104" cy="1367127"/>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71" name="Linie"/>
          <p:cNvSpPr/>
          <p:nvPr/>
        </p:nvSpPr>
        <p:spPr>
          <a:xfrm flipH="1">
            <a:off x="4481498" y="2516792"/>
            <a:ext cx="1748104" cy="1367127"/>
          </a:xfrm>
          <a:prstGeom prst="line">
            <a:avLst/>
          </a:prstGeom>
          <a:ln w="254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n w="0" cap="flat">
                  <a:solidFill>
                    <a:srgbClr val="000000"/>
                  </a:solidFill>
                  <a:prstDash val="solid"/>
                  <a:miter lim="400000"/>
                </a:ln>
                <a:solidFill>
                  <a:srgbClr val="414141"/>
                </a:solidFill>
              </a:defRPr>
            </a:pPr>
          </a:p>
        </p:txBody>
      </p:sp>
      <p:sp>
        <p:nvSpPr>
          <p:cNvPr id="1072" name="U: unbeobachtet"/>
          <p:cNvSpPr txBox="1"/>
          <p:nvPr/>
        </p:nvSpPr>
        <p:spPr>
          <a:xfrm>
            <a:off x="8360403" y="2166063"/>
            <a:ext cx="2006821" cy="41384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a:spcBef>
                <a:spcPts val="1200"/>
              </a:spcBef>
              <a:defRPr sz="2000">
                <a:latin typeface="Arial"/>
                <a:ea typeface="Arial"/>
                <a:cs typeface="Arial"/>
                <a:sym typeface="Arial"/>
              </a:defRPr>
            </a:lvl1pPr>
          </a:lstStyle>
          <a:p>
            <a:pPr/>
            <a:r>
              <a:t>U: unbeobachtet</a:t>
            </a:r>
          </a:p>
        </p:txBody>
      </p:sp>
      <p:cxnSp>
        <p:nvCxnSpPr>
          <p:cNvPr id="1073" name="Verbindungslinie"/>
          <p:cNvCxnSpPr>
            <a:stCxn id="1064" idx="0"/>
            <a:endCxn id="1062" idx="0"/>
          </p:cNvCxnSpPr>
          <p:nvPr/>
        </p:nvCxnSpPr>
        <p:spPr>
          <a:xfrm flipH="1">
            <a:off x="6686877" y="4251268"/>
            <a:ext cx="4894957" cy="1"/>
          </a:xfrm>
          <a:prstGeom prst="straightConnector1">
            <a:avLst/>
          </a:prstGeom>
          <a:ln w="25400">
            <a:solidFill>
              <a:schemeClr val="accent1"/>
            </a:solidFill>
            <a:bevel/>
            <a:headEnd type="triangle"/>
          </a:ln>
          <a:effectLst>
            <a:outerShdw sx="100000" sy="100000" kx="0" ky="0" algn="b" rotWithShape="0" blurRad="50800" dist="25400" dir="5400000">
              <a:srgbClr val="000000">
                <a:alpha val="38000"/>
              </a:srgbClr>
            </a:outerShdw>
          </a:effectLst>
        </p:spPr>
      </p:cxnSp>
      <p:sp>
        <p:nvSpPr>
          <p:cNvPr id="1074" name="X und Y sind unabhängig, da alle Pfade die Kollision bei Z1 enthalten. Sofern nicht auf eine Kollisionsvariable bedingt wird, ist der Pfad blockiert.…"/>
          <p:cNvSpPr txBox="1"/>
          <p:nvPr/>
        </p:nvSpPr>
        <p:spPr>
          <a:xfrm>
            <a:off x="484502" y="5652948"/>
            <a:ext cx="12035797" cy="3711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508000" marR="127000" indent="-381000" algn="l" defTabSz="1300480">
              <a:spcBef>
                <a:spcPts val="1000"/>
              </a:spcBef>
              <a:buClr>
                <a:schemeClr val="accent5"/>
              </a:buClr>
              <a:buSzPct val="70000"/>
              <a:buFont typeface="Arial"/>
              <a:buChar char="▶︎"/>
            </a:pPr>
            <a:r>
              <a:t>X und Y sind unabhängig, da alle Pfade die Kollision bei Z1 enthalten. Sofern </a:t>
            </a:r>
            <a:r>
              <a:rPr i="1"/>
              <a:t>nicht</a:t>
            </a:r>
            <a:r>
              <a:t> auf eine </a:t>
            </a:r>
            <a:r>
              <a:rPr i="1"/>
              <a:t>Kollisionsvariable</a:t>
            </a:r>
            <a:r>
              <a:t> bedingt wird, ist der Pfad </a:t>
            </a:r>
            <a:r>
              <a:rPr i="1"/>
              <a:t>blockiert</a:t>
            </a:r>
            <a:r>
              <a:t>.</a:t>
            </a:r>
          </a:p>
          <a:p>
            <a:pPr marL="508000" marR="127000" indent="-381000" algn="l" defTabSz="1300480">
              <a:spcBef>
                <a:spcPts val="1000"/>
              </a:spcBef>
              <a:buClr>
                <a:schemeClr val="accent5"/>
              </a:buClr>
              <a:buSzPct val="70000"/>
              <a:buFont typeface="Arial"/>
              <a:buChar char="▶︎"/>
            </a:pPr>
            <a:r>
              <a:t>Bedingt man auf Z2 oder Z3, ändert sich nichts, da sich kein Pfad zwischen X und Y öffnet.</a:t>
            </a:r>
          </a:p>
          <a:p>
            <a:pPr marL="508000" marR="127000" indent="-381000" algn="l" defTabSz="1300480">
              <a:spcBef>
                <a:spcPts val="1000"/>
              </a:spcBef>
              <a:buClr>
                <a:schemeClr val="accent5"/>
              </a:buClr>
              <a:buSzPct val="70000"/>
              <a:buFont typeface="Arial"/>
              <a:buChar char="▶︎"/>
            </a:pPr>
            <a:r>
              <a:t>Bedingt man (nur) auf Z1, so öffnen sich drei Pfade von X zu Y: X – Z1 – Z2 – Z3 – Y, X – Z1 – U – Z3 – Y, X – Z1 – Z2 – Y), so dass X und Y statistisch abhängig werden.</a:t>
            </a:r>
          </a:p>
          <a:p>
            <a:pPr marL="508000" marR="127000" indent="-381000" algn="l" defTabSz="1300480">
              <a:spcBef>
                <a:spcPts val="1000"/>
              </a:spcBef>
              <a:buClr>
                <a:schemeClr val="accent5"/>
              </a:buClr>
              <a:buSzPct val="70000"/>
              <a:buFont typeface="Arial"/>
              <a:buChar char="▶︎"/>
            </a:pPr>
            <a:r>
              <a:t>Bedient man zusätzlich zu Z1 auf Z3, so schließen sich die Pfade X – Z1 – Z2 – Z3 – Y und X – Z1 – U – Z3 – Y, aber ein Pfad bleibt offen:  X – Z1 – Z2 – Y. Außerdem öffnet sich ein weiterer Pfad: X – Z1 – U – Z3 – Z2 – Y. Durch Bedingen auf Z2 würden sich die Pfade wieder schließen.</a:t>
            </a:r>
          </a:p>
        </p:txBody>
      </p:sp>
      <p:sp>
        <p:nvSpPr>
          <p:cNvPr id="1075" name="LÖSUNG"/>
          <p:cNvSpPr/>
          <p:nvPr/>
        </p:nvSpPr>
        <p:spPr>
          <a:xfrm>
            <a:off x="10280520" y="424103"/>
            <a:ext cx="1824896" cy="809745"/>
          </a:xfrm>
          <a:prstGeom prst="roundRect">
            <a:avLst>
              <a:gd name="adj" fmla="val 19021"/>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b="1" sz="2000">
                <a:solidFill>
                  <a:srgbClr val="262626"/>
                </a:solidFill>
                <a:latin typeface="Arial"/>
                <a:ea typeface="Arial"/>
                <a:cs typeface="Arial"/>
                <a:sym typeface="Arial"/>
              </a:defRPr>
            </a:lvl1pPr>
          </a:lstStyle>
          <a:p>
            <a:pPr/>
            <a:r>
              <a:t>LÖSUNG</a:t>
            </a:r>
          </a:p>
        </p:txBody>
      </p:sp>
      <p:sp>
        <p:nvSpPr>
          <p:cNvPr id="1076" name="https://data-se.netlify.app/2020/05/19/adjustment-set-exercise-from-elwert-2013/"/>
          <p:cNvSpPr txBox="1"/>
          <p:nvPr/>
        </p:nvSpPr>
        <p:spPr>
          <a:xfrm>
            <a:off x="182947" y="9273686"/>
            <a:ext cx="8364758"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457200">
              <a:defRPr sz="2000" u="sng">
                <a:ln w="0" cap="flat">
                  <a:solidFill>
                    <a:srgbClr val="000000"/>
                  </a:solidFill>
                  <a:prstDash val="solid"/>
                  <a:miter lim="400000"/>
                </a:ln>
                <a:solidFill>
                  <a:srgbClr val="0070C0"/>
                </a:solidFill>
                <a:uFill>
                  <a:solidFill>
                    <a:srgbClr val="0070C0"/>
                  </a:solidFill>
                </a:uFill>
                <a:latin typeface="Times Roman"/>
                <a:ea typeface="Times Roman"/>
                <a:cs typeface="Times Roman"/>
                <a:sym typeface="Times Roman"/>
                <a:hlinkClick r:id="rId2" invalidUrl="" action="" tgtFrame="" tooltip="" history="1" highlightClick="0" endSnd="0"/>
              </a:defRPr>
            </a:lvl1pPr>
          </a:lstStyle>
          <a:p>
            <a:pPr>
              <a:defRPr>
                <a:solidFill>
                  <a:srgbClr val="0000EE"/>
                </a:solidFill>
                <a:uFillTx/>
              </a:defRPr>
            </a:pPr>
            <a:r>
              <a:rPr>
                <a:solidFill>
                  <a:srgbClr val="0070C0"/>
                </a:solidFill>
                <a:uFill>
                  <a:solidFill>
                    <a:srgbClr val="0070C0"/>
                  </a:solidFill>
                </a:uFill>
                <a:hlinkClick r:id="rId2" invalidUrl="" action="" tgtFrame="" tooltip="" history="1" highlightClick="0" endSnd="0"/>
              </a:rPr>
              <a:t>https://data-se.netlify.app/2020/05/19/adjustment-set-exercise-from-elwert-2013/</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9" name="Erstellen Sie den DAG in R!"/>
          <p:cNvSpPr txBox="1"/>
          <p:nvPr>
            <p:ph type="body" idx="21"/>
          </p:nvPr>
        </p:nvSpPr>
        <p:spPr>
          <a:prstGeom prst="rect">
            <a:avLst/>
          </a:prstGeom>
        </p:spPr>
        <p:txBody>
          <a:bodyPr/>
          <a:lstStyle/>
          <a:p>
            <a:pPr/>
            <a:r>
              <a:t>Erstellen Sie den DAG in R!</a:t>
            </a:r>
          </a:p>
        </p:txBody>
      </p:sp>
      <p:sp>
        <p:nvSpPr>
          <p:cNvPr id="1080" name="library(dagitty)…"/>
          <p:cNvSpPr txBox="1"/>
          <p:nvPr/>
        </p:nvSpPr>
        <p:spPr>
          <a:xfrm>
            <a:off x="373049" y="1898708"/>
            <a:ext cx="4197249" cy="6556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r>
              <a:rPr b="1">
                <a:solidFill>
                  <a:srgbClr val="990000"/>
                </a:solidFill>
              </a:rPr>
              <a:t>library</a:t>
            </a:r>
            <a:r>
              <a:t>(dagitty)</a:t>
            </a:r>
          </a:p>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r>
              <a:t>dag1 &lt;- dagitty(</a:t>
            </a:r>
            <a:r>
              <a:rPr>
                <a:solidFill>
                  <a:srgbClr val="DD1144"/>
                </a:solidFill>
              </a:rPr>
              <a:t>'</a:t>
            </a:r>
            <a:endParaRPr>
              <a:solidFill>
                <a:srgbClr val="DD1144"/>
              </a:solidFill>
            </a:endParaRP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dag {</a:t>
            </a:r>
            <a:endParaRPr>
              <a:solidFill>
                <a:srgbClr val="333333"/>
              </a:solidFill>
            </a:endParaRP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U [latent, pos = "2.5, 0"]</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X [exposure, pos = "0, 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Y [outcome, pos = "5, 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Z1 [pos = "1, 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Z2 [pos = "2.5, 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Z3 [pos = "4, 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U -&gt; Z1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U -&gt; Z3</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X -&gt; Z1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Z2 -&gt; Y</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Z2 -&gt; Z1</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Z2 -&gt; Z3</a:t>
            </a: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  Z3 -&gt; Y</a:t>
            </a:r>
            <a:endParaRPr>
              <a:solidFill>
                <a:srgbClr val="333333"/>
              </a:solidFill>
            </a:endParaRPr>
          </a:p>
          <a:p>
            <a:pPr algn="l" defTabSz="457200">
              <a:lnSpc>
                <a:spcPts val="4000"/>
              </a:lnSpc>
              <a:defRPr sz="1900">
                <a:ln w="0" cap="flat">
                  <a:solidFill>
                    <a:srgbClr val="000000"/>
                  </a:solidFill>
                  <a:prstDash val="solid"/>
                  <a:miter lim="400000"/>
                </a:ln>
                <a:solidFill>
                  <a:srgbClr val="DD1144"/>
                </a:solidFill>
                <a:latin typeface="Courier"/>
                <a:ea typeface="Courier"/>
                <a:cs typeface="Courier"/>
                <a:sym typeface="Courier"/>
              </a:defRPr>
            </a:pPr>
            <a:r>
              <a:t>}'</a:t>
            </a:r>
            <a:r>
              <a:rPr>
                <a:solidFill>
                  <a:srgbClr val="333333"/>
                </a:solidFill>
              </a:rPr>
              <a:t>)</a:t>
            </a:r>
            <a:endParaRPr>
              <a:solidFill>
                <a:srgbClr val="333333"/>
              </a:solidFill>
            </a:endParaRPr>
          </a:p>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p>
          <a:p>
            <a:pPr algn="l" defTabSz="457200">
              <a:lnSpc>
                <a:spcPts val="4000"/>
              </a:lnSpc>
              <a:defRPr sz="1900">
                <a:ln w="0" cap="flat">
                  <a:solidFill>
                    <a:srgbClr val="000000"/>
                  </a:solidFill>
                  <a:prstDash val="solid"/>
                  <a:miter lim="400000"/>
                </a:ln>
                <a:solidFill>
                  <a:srgbClr val="333333"/>
                </a:solidFill>
                <a:latin typeface="Courier"/>
                <a:ea typeface="Courier"/>
                <a:cs typeface="Courier"/>
                <a:sym typeface="Courier"/>
              </a:defRPr>
            </a:pPr>
            <a:r>
              <a:t>plot(dag1)</a:t>
            </a:r>
          </a:p>
        </p:txBody>
      </p:sp>
      <p:pic>
        <p:nvPicPr>
          <p:cNvPr id="1081" name="Bild" descr="Bild"/>
          <p:cNvPicPr>
            <a:picLocks noChangeAspect="1"/>
          </p:cNvPicPr>
          <p:nvPr/>
        </p:nvPicPr>
        <p:blipFill>
          <a:blip r:embed="rId3">
            <a:extLst/>
          </a:blip>
          <a:stretch>
            <a:fillRect/>
          </a:stretch>
        </p:blipFill>
        <p:spPr>
          <a:xfrm>
            <a:off x="5691352" y="3307907"/>
            <a:ext cx="6152729" cy="439480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Kausalmodell entscheidet, ob Gesamt- oder Teildaten"/>
          <p:cNvSpPr txBox="1"/>
          <p:nvPr>
            <p:ph type="body" idx="21"/>
          </p:nvPr>
        </p:nvSpPr>
        <p:spPr>
          <a:prstGeom prst="rect">
            <a:avLst/>
          </a:prstGeom>
        </p:spPr>
        <p:txBody>
          <a:bodyPr/>
          <a:lstStyle>
            <a:lvl1pPr marL="125729" marR="125729" indent="125729" defTabSz="1287475">
              <a:defRPr sz="6138"/>
            </a:lvl1pPr>
          </a:lstStyle>
          <a:p>
            <a:pPr/>
            <a:r>
              <a:t>Kausalmodell entscheidet, ob Gesamt- oder Teildaten</a:t>
            </a:r>
          </a:p>
        </p:txBody>
      </p:sp>
      <p:pic>
        <p:nvPicPr>
          <p:cNvPr id="176" name="Bild" descr="Bild"/>
          <p:cNvPicPr>
            <a:picLocks noChangeAspect="1"/>
          </p:cNvPicPr>
          <p:nvPr/>
        </p:nvPicPr>
        <p:blipFill>
          <a:blip r:embed="rId2">
            <a:extLst/>
          </a:blip>
          <a:stretch>
            <a:fillRect/>
          </a:stretch>
        </p:blipFill>
        <p:spPr>
          <a:xfrm>
            <a:off x="481885" y="3664193"/>
            <a:ext cx="5435006" cy="4115395"/>
          </a:xfrm>
          <a:prstGeom prst="rect">
            <a:avLst/>
          </a:prstGeom>
          <a:ln w="12700">
            <a:miter lim="400000"/>
          </a:ln>
        </p:spPr>
      </p:pic>
      <p:sp>
        <p:nvSpPr>
          <p:cNvPr id="177" name="Studie A"/>
          <p:cNvSpPr/>
          <p:nvPr/>
        </p:nvSpPr>
        <p:spPr>
          <a:xfrm>
            <a:off x="1474821" y="1874322"/>
            <a:ext cx="2437820"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FFFFFF"/>
                </a:solidFill>
                <a:latin typeface="Roboto Condensed Bold"/>
                <a:ea typeface="Roboto Condensed Bold"/>
                <a:cs typeface="Roboto Condensed Bold"/>
                <a:sym typeface="Roboto Condensed Bold"/>
              </a:defRPr>
            </a:lvl1pPr>
          </a:lstStyle>
          <a:p>
            <a:pPr/>
            <a:r>
              <a:t>Studie A</a:t>
            </a:r>
          </a:p>
        </p:txBody>
      </p:sp>
      <p:sp>
        <p:nvSpPr>
          <p:cNvPr id="178" name="Studie B"/>
          <p:cNvSpPr/>
          <p:nvPr/>
        </p:nvSpPr>
        <p:spPr>
          <a:xfrm>
            <a:off x="8571148" y="1874322"/>
            <a:ext cx="2437821"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FFFFFF"/>
                </a:solidFill>
                <a:latin typeface="Roboto Condensed Bold"/>
                <a:ea typeface="Roboto Condensed Bold"/>
                <a:cs typeface="Roboto Condensed Bold"/>
                <a:sym typeface="Roboto Condensed Bold"/>
              </a:defRPr>
            </a:lvl1pPr>
          </a:lstStyle>
          <a:p>
            <a:pPr/>
            <a:r>
              <a:t>Studie B</a:t>
            </a:r>
          </a:p>
        </p:txBody>
      </p:sp>
      <p:pic>
        <p:nvPicPr>
          <p:cNvPr id="179" name="Bild" descr="Bild"/>
          <p:cNvPicPr>
            <a:picLocks noChangeAspect="1"/>
          </p:cNvPicPr>
          <p:nvPr/>
        </p:nvPicPr>
        <p:blipFill>
          <a:blip r:embed="rId3">
            <a:extLst/>
          </a:blip>
          <a:stretch>
            <a:fillRect/>
          </a:stretch>
        </p:blipFill>
        <p:spPr>
          <a:xfrm>
            <a:off x="6863393" y="3920665"/>
            <a:ext cx="5853331" cy="4432152"/>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108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86" name="Die Wissenschaft liebt Kausalität (zu sehr)"/>
          <p:cNvSpPr txBox="1"/>
          <p:nvPr>
            <p:ph type="title"/>
          </p:nvPr>
        </p:nvSpPr>
        <p:spPr>
          <a:prstGeom prst="rect">
            <a:avLst/>
          </a:prstGeom>
        </p:spPr>
        <p:txBody>
          <a:bodyPr/>
          <a:lstStyle/>
          <a:p>
            <a:pPr lvl="3" algn="r">
              <a:defRPr sz="8400">
                <a:solidFill>
                  <a:schemeClr val="accent5"/>
                </a:solidFill>
              </a:defRPr>
            </a:pPr>
            <a:r>
              <a:t>Die Wissenschaft liebt Kausalität (zu sehr)</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89" name="Es gibt drei Arten von wissenschaftlichen Studien, sagt Wolfi"/>
          <p:cNvSpPr txBox="1"/>
          <p:nvPr>
            <p:ph type="body" idx="21"/>
          </p:nvPr>
        </p:nvSpPr>
        <p:spPr>
          <a:prstGeom prst="rect">
            <a:avLst/>
          </a:prstGeom>
        </p:spPr>
        <p:txBody>
          <a:bodyPr/>
          <a:lstStyle>
            <a:lvl1pPr marL="109220" marR="109220" indent="109220" defTabSz="1118412">
              <a:defRPr sz="5332"/>
            </a:lvl1pPr>
          </a:lstStyle>
          <a:p>
            <a:pPr/>
            <a:r>
              <a:t>Es gibt drei Arten von wissenschaftlichen Studien, sagt Wolfi</a:t>
            </a:r>
          </a:p>
        </p:txBody>
      </p:sp>
      <p:pic>
        <p:nvPicPr>
          <p:cNvPr id="1090" name="015-hipster-2.png" descr="015-hipster-2.png"/>
          <p:cNvPicPr>
            <a:picLocks noChangeAspect="1"/>
          </p:cNvPicPr>
          <p:nvPr/>
        </p:nvPicPr>
        <p:blipFill>
          <a:blip r:embed="rId2">
            <a:extLst/>
          </a:blip>
          <a:stretch>
            <a:fillRect/>
          </a:stretch>
        </p:blipFill>
        <p:spPr>
          <a:xfrm>
            <a:off x="1197346" y="4805413"/>
            <a:ext cx="2540001" cy="2540001"/>
          </a:xfrm>
          <a:prstGeom prst="rect">
            <a:avLst/>
          </a:prstGeom>
          <a:ln w="12700">
            <a:miter lim="400000"/>
          </a:ln>
        </p:spPr>
      </p:pic>
      <p:sp>
        <p:nvSpPr>
          <p:cNvPr id="1091" name="Wolfi"/>
          <p:cNvSpPr txBox="1"/>
          <p:nvPr/>
        </p:nvSpPr>
        <p:spPr>
          <a:xfrm>
            <a:off x="2087674" y="7353884"/>
            <a:ext cx="75934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
        <p:nvSpPr>
          <p:cNvPr id="1092" name="Wolfi, reiß dich bitte zusammen!"/>
          <p:cNvSpPr/>
          <p:nvPr/>
        </p:nvSpPr>
        <p:spPr>
          <a:xfrm>
            <a:off x="8248330" y="2914249"/>
            <a:ext cx="2540001" cy="1980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2" y="0"/>
                </a:moveTo>
                <a:cubicBezTo>
                  <a:pt x="184" y="0"/>
                  <a:pt x="0" y="236"/>
                  <a:pt x="0" y="528"/>
                </a:cubicBezTo>
                <a:lnTo>
                  <a:pt x="0" y="18172"/>
                </a:lnTo>
                <a:cubicBezTo>
                  <a:pt x="0" y="18464"/>
                  <a:pt x="184" y="18704"/>
                  <a:pt x="412" y="18704"/>
                </a:cubicBezTo>
                <a:lnTo>
                  <a:pt x="11600" y="18704"/>
                </a:lnTo>
                <a:lnTo>
                  <a:pt x="12423" y="21600"/>
                </a:lnTo>
                <a:lnTo>
                  <a:pt x="13250" y="18704"/>
                </a:lnTo>
                <a:lnTo>
                  <a:pt x="21188" y="18704"/>
                </a:lnTo>
                <a:cubicBezTo>
                  <a:pt x="21416" y="18704"/>
                  <a:pt x="21600" y="18464"/>
                  <a:pt x="21600" y="18172"/>
                </a:cubicBezTo>
                <a:lnTo>
                  <a:pt x="21600" y="528"/>
                </a:lnTo>
                <a:cubicBezTo>
                  <a:pt x="21600" y="236"/>
                  <a:pt x="21416" y="0"/>
                  <a:pt x="21188" y="0"/>
                </a:cubicBezTo>
                <a:lnTo>
                  <a:pt x="41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Wolfi, reiß dich bitte zusammen!</a:t>
            </a:r>
          </a:p>
        </p:txBody>
      </p:sp>
      <p:sp>
        <p:nvSpPr>
          <p:cNvPr id="1093" name="Das Gute, das Böse und das Hässliche"/>
          <p:cNvSpPr/>
          <p:nvPr/>
        </p:nvSpPr>
        <p:spPr>
          <a:xfrm>
            <a:off x="1565450" y="2290025"/>
            <a:ext cx="2540001" cy="2372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47"/>
                  <a:pt x="0" y="553"/>
                </a:cubicBezTo>
                <a:lnTo>
                  <a:pt x="0" y="19003"/>
                </a:lnTo>
                <a:cubicBezTo>
                  <a:pt x="0" y="19308"/>
                  <a:pt x="231" y="19555"/>
                  <a:pt x="516" y="19555"/>
                </a:cubicBezTo>
                <a:lnTo>
                  <a:pt x="5636" y="19555"/>
                </a:lnTo>
                <a:lnTo>
                  <a:pt x="6672" y="21600"/>
                </a:lnTo>
                <a:lnTo>
                  <a:pt x="7705" y="19555"/>
                </a:lnTo>
                <a:lnTo>
                  <a:pt x="21084" y="19555"/>
                </a:lnTo>
                <a:cubicBezTo>
                  <a:pt x="21369" y="19555"/>
                  <a:pt x="21600" y="19308"/>
                  <a:pt x="21600" y="19003"/>
                </a:cubicBezTo>
                <a:lnTo>
                  <a:pt x="21600" y="553"/>
                </a:lnTo>
                <a:cubicBezTo>
                  <a:pt x="21600" y="247"/>
                  <a:pt x="21369" y="0"/>
                  <a:pt x="21084" y="0"/>
                </a:cubicBezTo>
                <a:lnTo>
                  <a:pt x="516"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Das Gute, das Böse und das Hässliche</a:t>
            </a:r>
          </a:p>
        </p:txBody>
      </p:sp>
      <p:pic>
        <p:nvPicPr>
          <p:cNvPr id="1094" name="003-woman-9.png" descr="003-woman-9.png"/>
          <p:cNvPicPr>
            <a:picLocks noChangeAspect="1"/>
          </p:cNvPicPr>
          <p:nvPr/>
        </p:nvPicPr>
        <p:blipFill>
          <a:blip r:embed="rId3">
            <a:extLst/>
          </a:blip>
          <a:stretch>
            <a:fillRect/>
          </a:stretch>
        </p:blipFill>
        <p:spPr>
          <a:xfrm>
            <a:off x="8607415" y="4978091"/>
            <a:ext cx="2540001" cy="2540001"/>
          </a:xfrm>
          <a:prstGeom prst="rect">
            <a:avLst/>
          </a:prstGeom>
          <a:ln w="12700">
            <a:miter lim="400000"/>
          </a:ln>
        </p:spPr>
      </p:pic>
      <p:sp>
        <p:nvSpPr>
          <p:cNvPr id="1095" name="Angi"/>
          <p:cNvSpPr txBox="1"/>
          <p:nvPr/>
        </p:nvSpPr>
        <p:spPr>
          <a:xfrm>
            <a:off x="9534504" y="7479654"/>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8" name="Wissenschaft ist meist an kausalen Fragen interessiert"/>
          <p:cNvSpPr txBox="1"/>
          <p:nvPr>
            <p:ph type="body" idx="21"/>
          </p:nvPr>
        </p:nvSpPr>
        <p:spPr>
          <a:prstGeom prst="rect">
            <a:avLst/>
          </a:prstGeom>
        </p:spPr>
        <p:txBody>
          <a:bodyPr/>
          <a:lstStyle>
            <a:lvl1pPr marL="119379" marR="119379" indent="119379" defTabSz="1222451">
              <a:defRPr sz="5828"/>
            </a:lvl1pPr>
          </a:lstStyle>
          <a:p>
            <a:pPr/>
            <a:r>
              <a:t>Wissenschaft ist meist an kausalen Fragen interessiert</a:t>
            </a:r>
          </a:p>
        </p:txBody>
      </p:sp>
      <p:sp>
        <p:nvSpPr>
          <p:cNvPr id="1099" name="Deskription"/>
          <p:cNvSpPr/>
          <p:nvPr/>
        </p:nvSpPr>
        <p:spPr>
          <a:xfrm>
            <a:off x="467618" y="2751303"/>
            <a:ext cx="2772653" cy="986345"/>
          </a:xfrm>
          <a:prstGeom prst="roundRect">
            <a:avLst>
              <a:gd name="adj" fmla="val 19314"/>
            </a:avLst>
          </a:prstGeom>
          <a:solidFill>
            <a:srgbClr val="FFD93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004D80"/>
                </a:solidFill>
                <a:latin typeface="Roboto Condensed Bold"/>
                <a:ea typeface="Roboto Condensed Bold"/>
                <a:cs typeface="Roboto Condensed Bold"/>
                <a:sym typeface="Roboto Condensed Bold"/>
              </a:defRPr>
            </a:lvl1pPr>
          </a:lstStyle>
          <a:p>
            <a:pPr/>
            <a:r>
              <a:t>Deskription</a:t>
            </a:r>
          </a:p>
        </p:txBody>
      </p:sp>
      <p:sp>
        <p:nvSpPr>
          <p:cNvPr id="1100" name="Vorhersage"/>
          <p:cNvSpPr/>
          <p:nvPr/>
        </p:nvSpPr>
        <p:spPr>
          <a:xfrm>
            <a:off x="4996071" y="2751303"/>
            <a:ext cx="2772652" cy="986345"/>
          </a:xfrm>
          <a:prstGeom prst="roundRect">
            <a:avLst>
              <a:gd name="adj" fmla="val 19314"/>
            </a:avLst>
          </a:prstGeom>
          <a:solidFill>
            <a:srgbClr val="FFD93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004D80"/>
                </a:solidFill>
                <a:latin typeface="Roboto Condensed Bold"/>
                <a:ea typeface="Roboto Condensed Bold"/>
                <a:cs typeface="Roboto Condensed Bold"/>
                <a:sym typeface="Roboto Condensed Bold"/>
              </a:defRPr>
            </a:lvl1pPr>
          </a:lstStyle>
          <a:p>
            <a:pPr/>
            <a:r>
              <a:t>Vorhersage</a:t>
            </a:r>
          </a:p>
        </p:txBody>
      </p:sp>
      <p:sp>
        <p:nvSpPr>
          <p:cNvPr id="1101" name="Kausalität"/>
          <p:cNvSpPr/>
          <p:nvPr/>
        </p:nvSpPr>
        <p:spPr>
          <a:xfrm>
            <a:off x="9524523" y="2751303"/>
            <a:ext cx="2772652" cy="986345"/>
          </a:xfrm>
          <a:prstGeom prst="roundRect">
            <a:avLst>
              <a:gd name="adj" fmla="val 19314"/>
            </a:avLst>
          </a:prstGeom>
          <a:solidFill>
            <a:srgbClr val="FFD93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004D80"/>
                </a:solidFill>
                <a:latin typeface="Roboto Condensed Bold"/>
                <a:ea typeface="Roboto Condensed Bold"/>
                <a:cs typeface="Roboto Condensed Bold"/>
                <a:sym typeface="Roboto Condensed Bold"/>
              </a:defRPr>
            </a:lvl1pPr>
          </a:lstStyle>
          <a:p>
            <a:pPr/>
            <a:r>
              <a:t>Kausalität</a:t>
            </a:r>
          </a:p>
        </p:txBody>
      </p:sp>
      <p:sp>
        <p:nvSpPr>
          <p:cNvPr id="1102" name="„Welche Konsumertypen gibt es?“"/>
          <p:cNvSpPr txBox="1"/>
          <p:nvPr/>
        </p:nvSpPr>
        <p:spPr>
          <a:xfrm>
            <a:off x="343269" y="4981396"/>
            <a:ext cx="3245852"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a:solidFill>
                  <a:srgbClr val="004D80"/>
                </a:solidFill>
              </a:defRPr>
            </a:lvl1pPr>
          </a:lstStyle>
          <a:p>
            <a:pPr/>
            <a:r>
              <a:t>„Welche Konsumertypen gibt es?“</a:t>
            </a:r>
          </a:p>
        </p:txBody>
      </p:sp>
      <p:sp>
        <p:nvSpPr>
          <p:cNvPr id="1103" name="„Sagen Facebook-Likes die Persönlichkeit vorher?"/>
          <p:cNvSpPr txBox="1"/>
          <p:nvPr/>
        </p:nvSpPr>
        <p:spPr>
          <a:xfrm>
            <a:off x="4759471" y="4981396"/>
            <a:ext cx="3245852"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a:solidFill>
                  <a:srgbClr val="004D80"/>
                </a:solidFill>
              </a:defRPr>
            </a:lvl1pPr>
          </a:lstStyle>
          <a:p>
            <a:pPr/>
            <a:r>
              <a:t>„Sagen Facebook-Likes die Persönlichkeit vorher?</a:t>
            </a:r>
          </a:p>
        </p:txBody>
      </p:sp>
      <p:sp>
        <p:nvSpPr>
          <p:cNvPr id="1104" name="„Erhöht Achtsamkeits-training die Konzentration?"/>
          <p:cNvSpPr txBox="1"/>
          <p:nvPr/>
        </p:nvSpPr>
        <p:spPr>
          <a:xfrm>
            <a:off x="9175673" y="4981396"/>
            <a:ext cx="3245851" cy="1196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a:solidFill>
                  <a:srgbClr val="004D80"/>
                </a:solidFill>
              </a:defRPr>
            </a:lvl1pPr>
          </a:lstStyle>
          <a:p>
            <a:pPr/>
            <a:r>
              <a:t>„Erhöht Achtsamkeits-training die Konzentration?</a:t>
            </a:r>
          </a:p>
        </p:txBody>
      </p:sp>
      <p:sp>
        <p:nvSpPr>
          <p:cNvPr id="1105" name="Hernán, M. A., Hsu, J., &amp; Healy, B. (2019). A Second Chance to Get Causal Inference Right: A Classification of Data Science Tasks. Chance, 32(1), 42–49. https://doi.org/10.1080/09332480.2019.1579578"/>
          <p:cNvSpPr txBox="1"/>
          <p:nvPr/>
        </p:nvSpPr>
        <p:spPr>
          <a:xfrm>
            <a:off x="350926" y="9474200"/>
            <a:ext cx="10237885" cy="4094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457200">
              <a:lnSpc>
                <a:spcPts val="2200"/>
              </a:lnSpc>
              <a:defRPr sz="1000">
                <a:ln w="0" cap="flat">
                  <a:solidFill>
                    <a:srgbClr val="000000"/>
                  </a:solidFill>
                  <a:prstDash val="solid"/>
                  <a:miter lim="400000"/>
                </a:ln>
                <a:solidFill>
                  <a:srgbClr val="414141"/>
                </a:solidFill>
              </a:defRPr>
            </a:pPr>
            <a:r>
              <a:t>Hernán, M. A., Hsu, J., &amp; Healy, B. (2019). A Second Chance to Get Causal Inference Right: A Classification of Data Science Tasks. </a:t>
            </a:r>
            <a:r>
              <a:rPr i="1"/>
              <a:t>Chance</a:t>
            </a:r>
            <a:r>
              <a:t>, </a:t>
            </a:r>
            <a:r>
              <a:rPr i="1"/>
              <a:t>32</a:t>
            </a:r>
            <a:r>
              <a:t>(1), 42–49. </a:t>
            </a:r>
            <a:r>
              <a:rPr u="sng">
                <a:solidFill>
                  <a:srgbClr val="0000EE"/>
                </a:solidFill>
                <a:hlinkClick r:id="rId2" invalidUrl="" action="" tgtFrame="" tooltip="" history="1" highlightClick="0" endSnd="0"/>
              </a:rPr>
              <a:t>https://doi.org/10.1080/09332480.2019.1579578</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8" name="Wissenschaft ist meist an kausalen Fragen interessiert"/>
          <p:cNvSpPr txBox="1"/>
          <p:nvPr>
            <p:ph type="body" idx="21"/>
          </p:nvPr>
        </p:nvSpPr>
        <p:spPr>
          <a:prstGeom prst="rect">
            <a:avLst/>
          </a:prstGeom>
        </p:spPr>
        <p:txBody>
          <a:bodyPr/>
          <a:lstStyle>
            <a:lvl1pPr marL="119379" marR="119379" indent="119379" defTabSz="1222451">
              <a:defRPr sz="5828"/>
            </a:lvl1pPr>
          </a:lstStyle>
          <a:p>
            <a:pPr/>
            <a:r>
              <a:t>Wissenschaft ist meist an kausalen Fragen interessiert</a:t>
            </a:r>
          </a:p>
        </p:txBody>
      </p:sp>
      <p:grpSp>
        <p:nvGrpSpPr>
          <p:cNvPr id="1111" name="Gruppieren"/>
          <p:cNvGrpSpPr/>
          <p:nvPr/>
        </p:nvGrpSpPr>
        <p:grpSpPr>
          <a:xfrm>
            <a:off x="1002329" y="6288355"/>
            <a:ext cx="2540001" cy="4077296"/>
            <a:chOff x="0" y="0"/>
            <a:chExt cx="2540000" cy="4077294"/>
          </a:xfrm>
        </p:grpSpPr>
        <p:pic>
          <p:nvPicPr>
            <p:cNvPr id="1109" name="015-hipster-2.png" descr="015-hipster-2.png"/>
            <p:cNvPicPr>
              <a:picLocks noChangeAspect="1"/>
            </p:cNvPicPr>
            <p:nvPr/>
          </p:nvPicPr>
          <p:blipFill>
            <a:blip r:embed="rId3">
              <a:extLst/>
            </a:blip>
            <a:stretch>
              <a:fillRect/>
            </a:stretch>
          </p:blipFill>
          <p:spPr>
            <a:xfrm>
              <a:off x="0" y="0"/>
              <a:ext cx="2540000" cy="2540000"/>
            </a:xfrm>
            <a:prstGeom prst="rect">
              <a:avLst/>
            </a:prstGeom>
            <a:ln w="12700" cap="flat">
              <a:noFill/>
              <a:miter lim="400000"/>
            </a:ln>
            <a:effectLst/>
          </p:spPr>
        </p:pic>
        <p:sp>
          <p:nvSpPr>
            <p:cNvPr id="1110" name="Wolfi"/>
            <p:cNvSpPr/>
            <p:nvPr/>
          </p:nvSpPr>
          <p:spPr>
            <a:xfrm>
              <a:off x="796988" y="28072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Wolfi</a:t>
              </a:r>
            </a:p>
          </p:txBody>
        </p:sp>
      </p:grpSp>
      <p:sp>
        <p:nvSpPr>
          <p:cNvPr id="1112" name="Kausalität ist cool."/>
          <p:cNvSpPr/>
          <p:nvPr/>
        </p:nvSpPr>
        <p:spPr>
          <a:xfrm>
            <a:off x="3121405" y="5616866"/>
            <a:ext cx="3577829" cy="1244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9" y="0"/>
                </a:moveTo>
                <a:cubicBezTo>
                  <a:pt x="1474" y="0"/>
                  <a:pt x="1380" y="270"/>
                  <a:pt x="1380" y="599"/>
                </a:cubicBezTo>
                <a:lnTo>
                  <a:pt x="1380" y="17287"/>
                </a:lnTo>
                <a:lnTo>
                  <a:pt x="0" y="21600"/>
                </a:lnTo>
                <a:lnTo>
                  <a:pt x="2343" y="19154"/>
                </a:lnTo>
                <a:lnTo>
                  <a:pt x="21394" y="19154"/>
                </a:lnTo>
                <a:cubicBezTo>
                  <a:pt x="21508" y="19154"/>
                  <a:pt x="21600" y="18891"/>
                  <a:pt x="21600" y="18562"/>
                </a:cubicBezTo>
                <a:lnTo>
                  <a:pt x="21600" y="599"/>
                </a:lnTo>
                <a:cubicBezTo>
                  <a:pt x="21600" y="270"/>
                  <a:pt x="21509" y="0"/>
                  <a:pt x="21394" y="0"/>
                </a:cubicBezTo>
                <a:lnTo>
                  <a:pt x="1589"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Kausalität ist cool.</a:t>
            </a:r>
          </a:p>
        </p:txBody>
      </p:sp>
      <p:sp>
        <p:nvSpPr>
          <p:cNvPr id="1113" name="Deskription"/>
          <p:cNvSpPr/>
          <p:nvPr/>
        </p:nvSpPr>
        <p:spPr>
          <a:xfrm>
            <a:off x="467618" y="2751303"/>
            <a:ext cx="2772653" cy="986345"/>
          </a:xfrm>
          <a:prstGeom prst="roundRect">
            <a:avLst>
              <a:gd name="adj" fmla="val 19314"/>
            </a:avLst>
          </a:pr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5E5E5E"/>
                </a:solidFill>
                <a:latin typeface="Roboto Condensed Bold"/>
                <a:ea typeface="Roboto Condensed Bold"/>
                <a:cs typeface="Roboto Condensed Bold"/>
                <a:sym typeface="Roboto Condensed Bold"/>
              </a:defRPr>
            </a:lvl1pPr>
          </a:lstStyle>
          <a:p>
            <a:pPr/>
            <a:r>
              <a:t>Deskription</a:t>
            </a:r>
          </a:p>
        </p:txBody>
      </p:sp>
      <p:sp>
        <p:nvSpPr>
          <p:cNvPr id="1114" name="Vorhersage"/>
          <p:cNvSpPr/>
          <p:nvPr/>
        </p:nvSpPr>
        <p:spPr>
          <a:xfrm>
            <a:off x="4996071" y="2751303"/>
            <a:ext cx="2772652" cy="986345"/>
          </a:xfrm>
          <a:prstGeom prst="roundRect">
            <a:avLst>
              <a:gd name="adj" fmla="val 19314"/>
            </a:avLst>
          </a:pr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a:solidFill>
                  <a:srgbClr val="5E5E5E"/>
                </a:solidFill>
                <a:latin typeface="Roboto Condensed Bold"/>
                <a:ea typeface="Roboto Condensed Bold"/>
                <a:cs typeface="Roboto Condensed Bold"/>
                <a:sym typeface="Roboto Condensed Bold"/>
              </a:defRPr>
            </a:lvl1pPr>
          </a:lstStyle>
          <a:p>
            <a:pPr/>
            <a:r>
              <a:t>Vorhersage</a:t>
            </a:r>
          </a:p>
        </p:txBody>
      </p:sp>
      <p:sp>
        <p:nvSpPr>
          <p:cNvPr id="1115" name="Kausalität"/>
          <p:cNvSpPr/>
          <p:nvPr/>
        </p:nvSpPr>
        <p:spPr>
          <a:xfrm>
            <a:off x="9003065" y="2408827"/>
            <a:ext cx="3312307" cy="1696697"/>
          </a:xfrm>
          <a:prstGeom prst="roundRect">
            <a:avLst>
              <a:gd name="adj" fmla="val 11228"/>
            </a:avLst>
          </a:prstGeom>
          <a:solidFill>
            <a:srgbClr val="FFD93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defRPr sz="4600">
                <a:solidFill>
                  <a:srgbClr val="004D80"/>
                </a:solidFill>
                <a:latin typeface="Roboto Condensed Bold"/>
                <a:ea typeface="Roboto Condensed Bold"/>
                <a:cs typeface="Roboto Condensed Bold"/>
                <a:sym typeface="Roboto Condensed Bold"/>
              </a:defRPr>
            </a:lvl1pPr>
          </a:lstStyle>
          <a:p>
            <a:pPr/>
            <a:r>
              <a:t>Kausalität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0" name="Journal of Applied Psychology mag auch Kausalforschung"/>
          <p:cNvSpPr txBox="1"/>
          <p:nvPr>
            <p:ph type="body" idx="21"/>
          </p:nvPr>
        </p:nvSpPr>
        <p:spPr>
          <a:prstGeom prst="rect">
            <a:avLst/>
          </a:prstGeom>
        </p:spPr>
        <p:txBody>
          <a:bodyPr/>
          <a:lstStyle>
            <a:lvl1pPr marL="116839" marR="116839" indent="116839" defTabSz="1196441">
              <a:defRPr sz="5704"/>
            </a:lvl1pPr>
          </a:lstStyle>
          <a:p>
            <a:pPr/>
            <a:r>
              <a:t>Journal of Applied Psychology mag auch Kausalforschung</a:t>
            </a:r>
          </a:p>
        </p:txBody>
      </p:sp>
      <p:graphicFrame>
        <p:nvGraphicFramePr>
          <p:cNvPr id="1121" name="Tabelle"/>
          <p:cNvGraphicFramePr/>
          <p:nvPr/>
        </p:nvGraphicFramePr>
        <p:xfrm>
          <a:off x="4070418" y="2086596"/>
          <a:ext cx="8681311" cy="6149679"/>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313860"/>
                <a:gridCol w="3905820"/>
                <a:gridCol w="1231649"/>
              </a:tblGrid>
              <a:tr h="562101">
                <a:tc>
                  <a:txBody>
                    <a:bodyPr/>
                    <a:lstStyle/>
                    <a:p>
                      <a:pPr algn="l" defTabSz="457200">
                        <a:defRPr sz="1800"/>
                      </a:pPr>
                      <a:r>
                        <a:rPr b="1" sz="1600">
                          <a:sym typeface="Helvetica Neue"/>
                        </a:rPr>
                        <a:t>Title</a:t>
                      </a:r>
                    </a:p>
                  </a:txBody>
                  <a:tcPr marL="50800" marR="50800" marT="50800" marB="50800" anchor="t" anchorCtr="0" horzOverflow="overflow"/>
                </a:tc>
                <a:tc>
                  <a:txBody>
                    <a:bodyPr/>
                    <a:lstStyle/>
                    <a:p>
                      <a:pPr algn="l" defTabSz="457200">
                        <a:defRPr sz="1800"/>
                      </a:pPr>
                      <a:r>
                        <a:rPr b="1" sz="1600">
                          <a:sym typeface="Helvetica Neue"/>
                        </a:rPr>
                        <a:t>quotes (abstract)</a:t>
                      </a:r>
                    </a:p>
                  </a:txBody>
                  <a:tcPr marL="50800" marR="50800" marT="50800" marB="50800" anchor="t" anchorCtr="0" horzOverflow="overflow"/>
                </a:tc>
                <a:tc>
                  <a:txBody>
                    <a:bodyPr/>
                    <a:lstStyle/>
                    <a:p>
                      <a:pPr algn="l" defTabSz="457200">
                        <a:defRPr sz="1800"/>
                      </a:pPr>
                      <a:r>
                        <a:rPr b="1" sz="1600">
                          <a:sym typeface="Helvetica Neue"/>
                        </a:rPr>
                        <a:t>causal language?</a:t>
                      </a:r>
                    </a:p>
                  </a:txBody>
                  <a:tcPr marL="50800" marR="50800" marT="50800" marB="50800" anchor="t" anchorCtr="0" horzOverflow="overflow"/>
                </a:tc>
              </a:tr>
              <a:tr h="409701">
                <a:tc>
                  <a:txBody>
                    <a:bodyPr/>
                    <a:lstStyle/>
                    <a:p>
                      <a:pPr algn="l" defTabSz="457200">
                        <a:defRPr sz="1800"/>
                      </a:pPr>
                      <a:r>
                        <a:rPr b="1" sz="1000">
                          <a:sym typeface="Helvetica Neue"/>
                        </a:rPr>
                        <a:t>The generation and function of moral emotions in teams: An integrative review.</a:t>
                      </a:r>
                    </a:p>
                  </a:txBody>
                  <a:tcPr marL="50800" marR="50800" marT="50800" marB="50800" anchor="t" anchorCtr="0" horzOverflow="overflow"/>
                </a:tc>
                <a:tc>
                  <a:txBody>
                    <a:bodyPr/>
                    <a:lstStyle/>
                    <a:p>
                      <a:pPr algn="l" defTabSz="457200">
                        <a:defRPr sz="1800"/>
                      </a:pPr>
                      <a:r>
                        <a:rPr sz="1000">
                          <a:sym typeface="Helvetica Neue"/>
                        </a:rPr>
                        <a:t>„influence on individual team members’ moral emotions“</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12683">
                <a:tc>
                  <a:txBody>
                    <a:bodyPr/>
                    <a:lstStyle/>
                    <a:p>
                      <a:pPr algn="l" defTabSz="457200">
                        <a:defRPr sz="1800"/>
                      </a:pPr>
                      <a:r>
                        <a:rPr b="1" sz="1000">
                          <a:sym typeface="Helvetica Neue"/>
                        </a:rPr>
                        <a:t>On melting pots and salad bowls: A meta-analysis of the effects of identity-blind and identity-conscious diversity ideologies.</a:t>
                      </a:r>
                    </a:p>
                  </a:txBody>
                  <a:tcPr marL="50800" marR="50800" marT="50800" marB="50800" anchor="t" anchorCtr="0" horzOverflow="overflow"/>
                </a:tc>
                <a:tc>
                  <a:txBody>
                    <a:bodyPr/>
                    <a:lstStyle/>
                    <a:p>
                      <a:pPr algn="l" defTabSz="457200">
                        <a:defRPr sz="1800"/>
                      </a:pPr>
                      <a:r>
                        <a:rPr sz="1000">
                          <a:sym typeface="Helvetica Neue"/>
                        </a:rPr>
                        <a:t>„improve intergroup relations“
„the effects of identity-blind ideologies“</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12554">
                <a:tc>
                  <a:txBody>
                    <a:bodyPr/>
                    <a:lstStyle/>
                    <a:p>
                      <a:pPr algn="l" defTabSz="457200">
                        <a:defRPr sz="1800"/>
                      </a:pPr>
                      <a:r>
                        <a:rPr b="1" sz="1000">
                          <a:sym typeface="Helvetica Neue"/>
                        </a:rPr>
                        <a:t>Political affiliation and employment screening decisions: The role of similarity and identification processes.</a:t>
                      </a:r>
                    </a:p>
                  </a:txBody>
                  <a:tcPr marL="50800" marR="50800" marT="50800" marB="50800" anchor="t" anchorCtr="0" horzOverflow="overflow"/>
                </a:tc>
                <a:tc>
                  <a:txBody>
                    <a:bodyPr/>
                    <a:lstStyle/>
                    <a:p>
                      <a:pPr algn="l" defTabSz="457200">
                        <a:defRPr sz="1800"/>
                      </a:pPr>
                      <a:r>
                        <a:rPr sz="1000">
                          <a:sym typeface="Helvetica Neue"/>
                        </a:rPr>
                        <a:t>„to examine the effects of“</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258265">
                <a:tc>
                  <a:txBody>
                    <a:bodyPr/>
                    <a:lstStyle/>
                    <a:p>
                      <a:pPr algn="l" defTabSz="457200">
                        <a:defRPr sz="1800"/>
                      </a:pPr>
                      <a:r>
                        <a:rPr b="1" sz="1000">
                          <a:sym typeface="Helvetica Neue"/>
                        </a:rPr>
                        <a:t>A dynamic account of self-efficacy in entrepreneurship.</a:t>
                      </a:r>
                    </a:p>
                  </a:txBody>
                  <a:tcPr marL="50800" marR="50800" marT="50800" marB="50800" anchor="t" anchorCtr="0" horzOverflow="overflow"/>
                </a:tc>
                <a:tc>
                  <a:txBody>
                    <a:bodyPr/>
                    <a:lstStyle/>
                    <a:p>
                      <a:pPr algn="l" defTabSz="457200">
                        <a:defRPr sz="1800"/>
                      </a:pPr>
                      <a:r>
                        <a:rPr sz="1000">
                          <a:sym typeface="Helvetica Neue"/>
                        </a:rPr>
                        <a:t>„self-efficacy energizes action because“</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559561">
                <a:tc>
                  <a:txBody>
                    <a:bodyPr/>
                    <a:lstStyle/>
                    <a:p>
                      <a:pPr algn="l" defTabSz="457200">
                        <a:defRPr sz="1800"/>
                      </a:pPr>
                      <a:r>
                        <a:rPr b="1" sz="1000">
                          <a:sym typeface="Helvetica Neue"/>
                        </a:rPr>
                        <a:t>Coworker support and its relationship to allostasis during a workday: A diary study on trajectories of heart rate variability during work.</a:t>
                      </a:r>
                    </a:p>
                  </a:txBody>
                  <a:tcPr marL="50800" marR="50800" marT="50800" marB="50800" anchor="t" anchorCtr="0" horzOverflow="overflow"/>
                </a:tc>
                <a:tc>
                  <a:txBody>
                    <a:bodyPr/>
                    <a:lstStyle/>
                    <a:p>
                      <a:pPr algn="l" defTabSz="457200">
                        <a:defRPr sz="1800"/>
                      </a:pPr>
                      <a:r>
                        <a:rPr sz="1000">
                          <a:sym typeface="Helvetica Neue"/>
                        </a:rPr>
                        <a:t>„We examined the effect of“</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12683">
                <a:tc>
                  <a:txBody>
                    <a:bodyPr/>
                    <a:lstStyle/>
                    <a:p>
                      <a:pPr algn="l" defTabSz="457200">
                        <a:defRPr sz="1800"/>
                      </a:pPr>
                      <a:r>
                        <a:rPr b="1" sz="1000">
                          <a:sym typeface="Helvetica Neue"/>
                        </a:rPr>
                        <a:t>A theoretical assessment of dismissal rates and unit performance, with empirical evidence.</a:t>
                      </a:r>
                    </a:p>
                  </a:txBody>
                  <a:tcPr marL="50800" marR="50800" marT="50800" marB="50800" anchor="t" anchorCtr="0" horzOverflow="overflow"/>
                </a:tc>
                <a:tc>
                  <a:txBody>
                    <a:bodyPr/>
                    <a:lstStyle/>
                    <a:p>
                      <a:pPr algn="l" defTabSz="457200">
                        <a:defRPr sz="1800"/>
                      </a:pPr>
                      <a:r>
                        <a:rPr sz="1000">
                          <a:sym typeface="Helvetica Neue"/>
                        </a:rPr>
                        <a:t>"utility analysis suggests that increasing dismissal rates can improve performance“</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12554">
                <a:tc>
                  <a:txBody>
                    <a:bodyPr/>
                    <a:lstStyle/>
                    <a:p>
                      <a:pPr algn="l" defTabSz="457200">
                        <a:defRPr sz="1800"/>
                      </a:pPr>
                      <a:r>
                        <a:rPr b="1" sz="1000">
                          <a:sym typeface="Helvetica Neue"/>
                        </a:rPr>
                        <a:t>Motivation to lead: A meta-analysis and distal-proximal model of motivation and leadership.</a:t>
                      </a:r>
                    </a:p>
                  </a:txBody>
                  <a:tcPr marL="50800" marR="50800" marT="50800" marB="50800" anchor="t" anchorCtr="0" horzOverflow="overflow"/>
                </a:tc>
                <a:tc>
                  <a:txBody>
                    <a:bodyPr/>
                    <a:lstStyle/>
                    <a:p>
                      <a:pPr algn="l" defTabSz="457200">
                        <a:defRPr sz="1800"/>
                      </a:pPr>
                      <a:r>
                        <a:rPr sz="1000">
                          <a:sym typeface="Helvetica Neue"/>
                        </a:rPr>
                        <a:t>„the three MTL types partially explained the relationship“</a:t>
                      </a:r>
                    </a:p>
                  </a:txBody>
                  <a:tcPr marL="50800" marR="50800" marT="50800" marB="50800" anchor="t" anchorCtr="0" horzOverflow="overflow"/>
                </a:tc>
                <a:tc>
                  <a:txBody>
                    <a:bodyPr/>
                    <a:lstStyle/>
                    <a:p>
                      <a:pPr algn="l" defTabSz="457200">
                        <a:defRPr sz="1800"/>
                      </a:pPr>
                      <a:r>
                        <a:rPr b="1" sz="1000">
                          <a:solidFill>
                            <a:srgbClr val="FFD932"/>
                          </a:solidFill>
                          <a:sym typeface="Helvetica Neue"/>
                        </a:rPr>
                        <a:t>no</a:t>
                      </a:r>
                    </a:p>
                  </a:txBody>
                  <a:tcPr marL="50800" marR="50800" marT="50800" marB="50800" anchor="t" anchorCtr="0" horzOverflow="overflow">
                    <a:solidFill>
                      <a:srgbClr val="004D80"/>
                    </a:solidFill>
                  </a:tcPr>
                </a:tc>
              </a:tr>
              <a:tr h="559689">
                <a:tc>
                  <a:txBody>
                    <a:bodyPr/>
                    <a:lstStyle/>
                    <a:p>
                      <a:pPr algn="l" defTabSz="457200">
                        <a:defRPr sz="1800"/>
                      </a:pPr>
                      <a:r>
                        <a:rPr b="1" sz="1000">
                          <a:sym typeface="Helvetica Neue"/>
                        </a:rPr>
                        <a:t>Putting leaders in a bad mood: The affective costs of helping followers with personal problems.</a:t>
                      </a:r>
                    </a:p>
                  </a:txBody>
                  <a:tcPr marL="50800" marR="50800" marT="50800" marB="50800" anchor="t" anchorCtr="0" horzOverflow="overflow"/>
                </a:tc>
                <a:tc>
                  <a:txBody>
                    <a:bodyPr/>
                    <a:lstStyle/>
                    <a:p>
                      <a:pPr algn="l" defTabSz="457200">
                        <a:defRPr sz="1800"/>
                      </a:pPr>
                      <a:r>
                        <a:rPr sz="1000">
                          <a:sym typeface="Helvetica Neue"/>
                        </a:rPr>
                        <a:t>„how such helping acts may impact leaders“
„ leaders with high (vs. low) managerial experience were less affected by“</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12683">
                <a:tc>
                  <a:txBody>
                    <a:bodyPr/>
                    <a:lstStyle/>
                    <a:p>
                      <a:pPr algn="l" defTabSz="457200">
                        <a:defRPr sz="1800"/>
                      </a:pPr>
                      <a:r>
                        <a:rPr b="1" sz="1000">
                          <a:sym typeface="Helvetica Neue"/>
                        </a:rPr>
                        <a:t>When goals are known: The effects of audience relative status on goal commitment and performance.</a:t>
                      </a:r>
                    </a:p>
                  </a:txBody>
                  <a:tcPr marL="50800" marR="50800" marT="50800" marB="50800" anchor="t" anchorCtr="0" horzOverflow="overflow"/>
                </a:tc>
                <a:tc>
                  <a:txBody>
                    <a:bodyPr/>
                    <a:lstStyle/>
                    <a:p>
                      <a:pPr algn="l" defTabSz="457200">
                        <a:defRPr sz="1800"/>
                      </a:pPr>
                      <a:r>
                        <a:rPr sz="1000">
                          <a:sym typeface="Helvetica Neue"/>
                        </a:rPr>
                        <a:t>„investigating how the perceived relative status of a goal audience influences goal commitment“</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407161">
                <a:tc>
                  <a:txBody>
                    <a:bodyPr/>
                    <a:lstStyle/>
                    <a:p>
                      <a:pPr algn="l" defTabSz="457200">
                        <a:defRPr sz="1800"/>
                      </a:pPr>
                      <a:r>
                        <a:rPr b="1" sz="1000">
                          <a:sym typeface="Helvetica Neue"/>
                        </a:rPr>
                        <a:t>Selecting response anchors with equal intervals for summated rating scales.</a:t>
                      </a:r>
                    </a:p>
                  </a:txBody>
                  <a:tcPr marL="50800" marR="50800" marT="50800" marB="50800" anchor="t" anchorCtr="0" horzOverflow="overflow"/>
                </a:tc>
                <a:tc>
                  <a:txBody>
                    <a:bodyPr/>
                    <a:lstStyle/>
                    <a:p>
                      <a:pPr algn="l" defTabSz="457200">
                        <a:defRPr sz="1000">
                          <a:sym typeface="Helvetica Neue"/>
                        </a:defRPr>
                      </a:pPr>
                    </a:p>
                  </a:txBody>
                  <a:tcPr marL="50800" marR="50800" marT="50800" marB="50800" anchor="t" anchorCtr="0" horzOverflow="overflow"/>
                </a:tc>
                <a:tc>
                  <a:txBody>
                    <a:bodyPr/>
                    <a:lstStyle/>
                    <a:p>
                      <a:pPr algn="l" defTabSz="457200">
                        <a:defRPr sz="1800"/>
                      </a:pPr>
                      <a:r>
                        <a:rPr b="1" sz="1000">
                          <a:solidFill>
                            <a:srgbClr val="FFD932"/>
                          </a:solidFill>
                          <a:sym typeface="Helvetica Neue"/>
                        </a:rPr>
                        <a:t>no</a:t>
                      </a:r>
                    </a:p>
                  </a:txBody>
                  <a:tcPr marL="50800" marR="50800" marT="50800" marB="50800" anchor="t" anchorCtr="0" horzOverflow="overflow">
                    <a:solidFill>
                      <a:srgbClr val="004D80"/>
                    </a:solidFill>
                  </a:tcPr>
                </a:tc>
              </a:tr>
              <a:tr h="407289">
                <a:tc>
                  <a:txBody>
                    <a:bodyPr/>
                    <a:lstStyle/>
                    <a:p>
                      <a:pPr algn="l" defTabSz="457200">
                        <a:defRPr sz="1800"/>
                      </a:pPr>
                      <a:r>
                        <a:rPr b="1" sz="1000">
                          <a:sym typeface="Helvetica Neue"/>
                        </a:rPr>
                        <a:t>It hurts me too! (or not?): Exploring the negative implications for abusive bosses.</a:t>
                      </a:r>
                    </a:p>
                  </a:txBody>
                  <a:tcPr marL="50800" marR="50800" marT="50800" marB="50800" anchor="t" anchorCtr="0" horzOverflow="overflow"/>
                </a:tc>
                <a:tc>
                  <a:txBody>
                    <a:bodyPr/>
                    <a:lstStyle/>
                    <a:p>
                      <a:pPr algn="l" defTabSz="457200">
                        <a:defRPr sz="1800"/>
                      </a:pPr>
                      <a:r>
                        <a:rPr sz="1000">
                          <a:sym typeface="Helvetica Neue"/>
                        </a:rPr>
                        <a:t>„we propose that perpetrated abuse impacts these supervisor outcomes“</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r h="566972">
                <a:tc>
                  <a:txBody>
                    <a:bodyPr/>
                    <a:lstStyle/>
                    <a:p>
                      <a:pPr algn="l" defTabSz="457200">
                        <a:defRPr sz="1800"/>
                      </a:pPr>
                      <a:r>
                        <a:rPr b="1" sz="1000">
                          <a:sym typeface="Helvetica Neue"/>
                        </a:rPr>
                        <a:t>How can employers benefit most from developmental job experiences? The needs–supplies fit perspective.
</a:t>
                      </a:r>
                    </a:p>
                  </a:txBody>
                  <a:tcPr marL="50800" marR="50800" marT="50800" marB="50800" anchor="t" anchorCtr="0" horzOverflow="overflow"/>
                </a:tc>
                <a:tc>
                  <a:txBody>
                    <a:bodyPr/>
                    <a:lstStyle/>
                    <a:p>
                      <a:pPr algn="l" defTabSz="457200">
                        <a:defRPr sz="1800"/>
                      </a:pPr>
                      <a:r>
                        <a:rPr sz="1000">
                          <a:sym typeface="Helvetica Neue"/>
                        </a:rPr>
                        <a:t>„developmental job experiences (DJE) lead to positive work-related outcomes“</a:t>
                      </a:r>
                    </a:p>
                  </a:txBody>
                  <a:tcPr marL="50800" marR="50800" marT="50800" marB="50800" anchor="t" anchorCtr="0" horzOverflow="overflow"/>
                </a:tc>
                <a:tc>
                  <a:txBody>
                    <a:bodyPr/>
                    <a:lstStyle/>
                    <a:p>
                      <a:pPr algn="l" defTabSz="457200">
                        <a:defRPr sz="1800"/>
                      </a:pPr>
                      <a:r>
                        <a:rPr sz="1000">
                          <a:sym typeface="Helvetica Neue"/>
                        </a:rPr>
                        <a:t>yes</a:t>
                      </a:r>
                    </a:p>
                  </a:txBody>
                  <a:tcPr marL="50800" marR="50800" marT="50800" marB="50800" anchor="t" anchorCtr="0" horzOverflow="overflow">
                    <a:solidFill>
                      <a:srgbClr val="FFD932"/>
                    </a:solidFill>
                  </a:tcPr>
                </a:tc>
              </a:tr>
            </a:tbl>
          </a:graphicData>
        </a:graphic>
      </p:graphicFrame>
      <p:grpSp>
        <p:nvGrpSpPr>
          <p:cNvPr id="1124" name="Gruppieren"/>
          <p:cNvGrpSpPr/>
          <p:nvPr/>
        </p:nvGrpSpPr>
        <p:grpSpPr>
          <a:xfrm>
            <a:off x="684249" y="5239582"/>
            <a:ext cx="2540001" cy="4071255"/>
            <a:chOff x="0" y="0"/>
            <a:chExt cx="2540000" cy="4071254"/>
          </a:xfrm>
        </p:grpSpPr>
        <p:pic>
          <p:nvPicPr>
            <p:cNvPr id="1122" name="003-woman-9.png" descr="003-woman-9.png"/>
            <p:cNvPicPr>
              <a:picLocks noChangeAspect="1"/>
            </p:cNvPicPr>
            <p:nvPr/>
          </p:nvPicPr>
          <p:blipFill>
            <a:blip r:embed="rId2">
              <a:extLst/>
            </a:blip>
            <a:stretch>
              <a:fillRect/>
            </a:stretch>
          </p:blipFill>
          <p:spPr>
            <a:xfrm>
              <a:off x="0" y="0"/>
              <a:ext cx="2540000" cy="2540000"/>
            </a:xfrm>
            <a:prstGeom prst="rect">
              <a:avLst/>
            </a:prstGeom>
            <a:ln w="12700" cap="flat">
              <a:noFill/>
              <a:miter lim="400000"/>
            </a:ln>
            <a:effectLst/>
          </p:spPr>
        </p:pic>
        <p:sp>
          <p:nvSpPr>
            <p:cNvPr id="1123" name="Angi"/>
            <p:cNvSpPr/>
            <p:nvPr/>
          </p:nvSpPr>
          <p:spPr>
            <a:xfrm>
              <a:off x="831850" y="280125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Angi</a:t>
              </a:r>
            </a:p>
          </p:txBody>
        </p:sp>
      </p:grpSp>
      <p:sp>
        <p:nvSpPr>
          <p:cNvPr id="1125" name="10 von 12 Studien der Ausgabe verwenden Kausal-Sprache."/>
          <p:cNvSpPr/>
          <p:nvPr/>
        </p:nvSpPr>
        <p:spPr>
          <a:xfrm>
            <a:off x="658100" y="2888100"/>
            <a:ext cx="2844008" cy="2431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216"/>
                  <a:pt x="0" y="483"/>
                </a:cubicBezTo>
                <a:lnTo>
                  <a:pt x="0" y="18476"/>
                </a:lnTo>
                <a:cubicBezTo>
                  <a:pt x="0" y="18743"/>
                  <a:pt x="185" y="18959"/>
                  <a:pt x="413" y="18959"/>
                </a:cubicBezTo>
                <a:lnTo>
                  <a:pt x="11599" y="18959"/>
                </a:lnTo>
                <a:lnTo>
                  <a:pt x="12425" y="21600"/>
                </a:lnTo>
                <a:lnTo>
                  <a:pt x="13251" y="18959"/>
                </a:lnTo>
                <a:lnTo>
                  <a:pt x="21190" y="18959"/>
                </a:lnTo>
                <a:cubicBezTo>
                  <a:pt x="21418" y="18959"/>
                  <a:pt x="21600" y="18743"/>
                  <a:pt x="21600" y="18476"/>
                </a:cubicBezTo>
                <a:lnTo>
                  <a:pt x="21600" y="483"/>
                </a:lnTo>
                <a:cubicBezTo>
                  <a:pt x="21600" y="216"/>
                  <a:pt x="21418" y="0"/>
                  <a:pt x="21190" y="0"/>
                </a:cubicBezTo>
                <a:lnTo>
                  <a:pt x="413"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10 von 12 Studien der Ausgabe verwenden Kausal-Sprache.</a:t>
            </a:r>
          </a:p>
        </p:txBody>
      </p:sp>
      <p:sp>
        <p:nvSpPr>
          <p:cNvPr id="1126" name="Ausgabe 4 in 2020"/>
          <p:cNvSpPr txBox="1"/>
          <p:nvPr/>
        </p:nvSpPr>
        <p:spPr>
          <a:xfrm>
            <a:off x="453646" y="1898829"/>
            <a:ext cx="237115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Ausgabe 4 in 2020</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32"/>
        </a:solidFill>
      </p:bgPr>
    </p:bg>
    <p:spTree>
      <p:nvGrpSpPr>
        <p:cNvPr id="1" name=""/>
        <p:cNvGrpSpPr/>
        <p:nvPr/>
      </p:nvGrpSpPr>
      <p:grpSpPr>
        <a:xfrm>
          <a:off x="0" y="0"/>
          <a:ext cx="0" cy="0"/>
          <a:chOff x="0" y="0"/>
          <a:chExt cx="0" cy="0"/>
        </a:xfrm>
      </p:grpSpPr>
      <p:sp>
        <p:nvSpPr>
          <p:cNvPr id="112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9" name="Fazit"/>
          <p:cNvSpPr txBox="1"/>
          <p:nvPr>
            <p:ph type="title"/>
          </p:nvPr>
        </p:nvSpPr>
        <p:spPr>
          <a:prstGeom prst="rect">
            <a:avLst/>
          </a:prstGeom>
        </p:spPr>
        <p:txBody>
          <a:bodyPr/>
          <a:lstStyle/>
          <a:p>
            <a:pPr lvl="3" algn="r">
              <a:defRPr sz="8400">
                <a:solidFill>
                  <a:schemeClr val="accent5"/>
                </a:solidFill>
              </a:defRPr>
            </a:pPr>
            <a:r>
              <a:t>Fazit</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2" name="Take-home Message der Take-home Messages"/>
          <p:cNvSpPr txBox="1"/>
          <p:nvPr>
            <p:ph type="body" idx="21"/>
          </p:nvPr>
        </p:nvSpPr>
        <p:spPr>
          <a:prstGeom prst="rect">
            <a:avLst/>
          </a:prstGeom>
        </p:spPr>
        <p:txBody>
          <a:bodyPr/>
          <a:lstStyle/>
          <a:p>
            <a:pPr/>
            <a:r>
              <a:t>Take-home Message der Take-home Messages</a:t>
            </a:r>
          </a:p>
        </p:txBody>
      </p:sp>
      <p:sp>
        <p:nvSpPr>
          <p:cNvPr id="1133" name="Rechteck"/>
          <p:cNvSpPr/>
          <p:nvPr/>
        </p:nvSpPr>
        <p:spPr>
          <a:xfrm>
            <a:off x="-13448" y="2664011"/>
            <a:ext cx="13004801" cy="5689601"/>
          </a:xfrm>
          <a:prstGeom prst="rect">
            <a:avLst/>
          </a:prstGeom>
          <a:solidFill>
            <a:srgbClr val="004D80"/>
          </a:solidFill>
          <a:ln w="12700">
            <a:miter lim="400000"/>
            <a:tailEnd type="triangle"/>
          </a:ln>
        </p:spPr>
        <p:txBody>
          <a:bodyPr lIns="65023" tIns="65023" rIns="65023" bIns="65023"/>
          <a:lstStyle/>
          <a:p>
            <a:pPr>
              <a:defRPr sz="3000">
                <a:solidFill>
                  <a:srgbClr val="FFFFFF"/>
                </a:solidFill>
              </a:defRPr>
            </a:pPr>
          </a:p>
        </p:txBody>
      </p:sp>
      <p:sp>
        <p:nvSpPr>
          <p:cNvPr id="1134" name="Glaub keiner Beobachtungsstudie, wenn sie Kausalschlüsse präsentiert.…"/>
          <p:cNvSpPr/>
          <p:nvPr/>
        </p:nvSpPr>
        <p:spPr>
          <a:xfrm>
            <a:off x="3331876" y="3446386"/>
            <a:ext cx="6033691" cy="254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1" y="0"/>
                </a:moveTo>
                <a:cubicBezTo>
                  <a:pt x="684" y="0"/>
                  <a:pt x="581" y="246"/>
                  <a:pt x="581" y="547"/>
                </a:cubicBezTo>
                <a:lnTo>
                  <a:pt x="581" y="17985"/>
                </a:lnTo>
                <a:lnTo>
                  <a:pt x="0" y="21600"/>
                </a:lnTo>
                <a:lnTo>
                  <a:pt x="2287" y="20520"/>
                </a:lnTo>
                <a:lnTo>
                  <a:pt x="21371" y="20520"/>
                </a:lnTo>
                <a:cubicBezTo>
                  <a:pt x="21498" y="20520"/>
                  <a:pt x="21600" y="20278"/>
                  <a:pt x="21600" y="19977"/>
                </a:cubicBezTo>
                <a:lnTo>
                  <a:pt x="21600" y="547"/>
                </a:lnTo>
                <a:cubicBezTo>
                  <a:pt x="21600" y="246"/>
                  <a:pt x="21498" y="0"/>
                  <a:pt x="21371" y="0"/>
                </a:cubicBezTo>
                <a:lnTo>
                  <a:pt x="81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Glaub keiner Beobachtungsstudie, wenn sie Kausalschlüsse präsentiert.</a:t>
            </a:r>
          </a:p>
          <a:p>
            <a:pPr/>
          </a:p>
          <a:p>
            <a:pPr/>
            <a:r>
              <a:t>Es sei denn, sie präsentiert ein gutes Kausalmodell.</a:t>
            </a:r>
          </a:p>
        </p:txBody>
      </p:sp>
      <p:pic>
        <p:nvPicPr>
          <p:cNvPr id="1135" name="015-hipster-2.png" descr="015-hipster-2.png"/>
          <p:cNvPicPr>
            <a:picLocks noChangeAspect="1"/>
          </p:cNvPicPr>
          <p:nvPr/>
        </p:nvPicPr>
        <p:blipFill>
          <a:blip r:embed="rId2">
            <a:extLst/>
          </a:blip>
          <a:stretch>
            <a:fillRect/>
          </a:stretch>
        </p:blipFill>
        <p:spPr>
          <a:xfrm>
            <a:off x="643285" y="4676859"/>
            <a:ext cx="2540001" cy="2540001"/>
          </a:xfrm>
          <a:prstGeom prst="rect">
            <a:avLst/>
          </a:prstGeom>
          <a:ln w="12700">
            <a:miter lim="400000"/>
          </a:ln>
        </p:spPr>
      </p:pic>
      <p:sp>
        <p:nvSpPr>
          <p:cNvPr id="1136" name="Wolfi"/>
          <p:cNvSpPr txBox="1"/>
          <p:nvPr/>
        </p:nvSpPr>
        <p:spPr>
          <a:xfrm>
            <a:off x="1533614" y="7252574"/>
            <a:ext cx="75934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Wolfi</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9" name="Kausalinferenz ist ein Juwel für die Forschung"/>
          <p:cNvSpPr txBox="1"/>
          <p:nvPr>
            <p:ph type="body" idx="21"/>
          </p:nvPr>
        </p:nvSpPr>
        <p:spPr>
          <a:prstGeom prst="rect">
            <a:avLst/>
          </a:prstGeom>
        </p:spPr>
        <p:txBody>
          <a:bodyPr/>
          <a:lstStyle/>
          <a:p>
            <a:pPr/>
            <a:r>
              <a:t>Kausalinferenz ist ein Juwel für die Forschung</a:t>
            </a:r>
          </a:p>
        </p:txBody>
      </p:sp>
      <p:sp>
        <p:nvSpPr>
          <p:cNvPr id="1140" name="Das erzählt doch ein verschrobener Prof!"/>
          <p:cNvSpPr/>
          <p:nvPr/>
        </p:nvSpPr>
        <p:spPr>
          <a:xfrm>
            <a:off x="626534" y="2972447"/>
            <a:ext cx="3596482" cy="1971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312"/>
                  <a:pt x="0" y="696"/>
                </a:cubicBezTo>
                <a:lnTo>
                  <a:pt x="0" y="15968"/>
                </a:lnTo>
                <a:cubicBezTo>
                  <a:pt x="0" y="16353"/>
                  <a:pt x="171" y="16664"/>
                  <a:pt x="381" y="16664"/>
                </a:cubicBezTo>
                <a:lnTo>
                  <a:pt x="5613" y="16664"/>
                </a:lnTo>
                <a:lnTo>
                  <a:pt x="6376" y="21600"/>
                </a:lnTo>
                <a:lnTo>
                  <a:pt x="7136" y="16664"/>
                </a:lnTo>
                <a:lnTo>
                  <a:pt x="21219" y="16664"/>
                </a:lnTo>
                <a:cubicBezTo>
                  <a:pt x="21429" y="16664"/>
                  <a:pt x="21600" y="16353"/>
                  <a:pt x="21600" y="15968"/>
                </a:cubicBezTo>
                <a:lnTo>
                  <a:pt x="21600" y="696"/>
                </a:lnTo>
                <a:cubicBezTo>
                  <a:pt x="21600" y="312"/>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Das erzählt doch ein verschrobener Prof!</a:t>
            </a:r>
          </a:p>
        </p:txBody>
      </p:sp>
      <p:pic>
        <p:nvPicPr>
          <p:cNvPr id="1141" name="013-man-10.png" descr="013-man-10.png"/>
          <p:cNvPicPr>
            <a:picLocks noChangeAspect="1"/>
          </p:cNvPicPr>
          <p:nvPr/>
        </p:nvPicPr>
        <p:blipFill>
          <a:blip r:embed="rId2">
            <a:extLst/>
          </a:blip>
          <a:stretch>
            <a:fillRect/>
          </a:stretch>
        </p:blipFill>
        <p:spPr>
          <a:xfrm>
            <a:off x="432106" y="5196068"/>
            <a:ext cx="2540001" cy="2540001"/>
          </a:xfrm>
          <a:prstGeom prst="rect">
            <a:avLst/>
          </a:prstGeom>
          <a:ln w="12700">
            <a:miter lim="400000"/>
          </a:ln>
        </p:spPr>
      </p:pic>
      <p:sp>
        <p:nvSpPr>
          <p:cNvPr id="1142" name="Don"/>
          <p:cNvSpPr txBox="1"/>
          <p:nvPr/>
        </p:nvSpPr>
        <p:spPr>
          <a:xfrm>
            <a:off x="1531867" y="7796181"/>
            <a:ext cx="61721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Don</a:t>
            </a:r>
          </a:p>
        </p:txBody>
      </p:sp>
      <p:grpSp>
        <p:nvGrpSpPr>
          <p:cNvPr id="1145" name="Bild"/>
          <p:cNvGrpSpPr/>
          <p:nvPr/>
        </p:nvGrpSpPr>
        <p:grpSpPr>
          <a:xfrm>
            <a:off x="3667456" y="4654532"/>
            <a:ext cx="2540001" cy="3822643"/>
            <a:chOff x="0" y="0"/>
            <a:chExt cx="2540000" cy="3822641"/>
          </a:xfrm>
        </p:grpSpPr>
        <p:pic>
          <p:nvPicPr>
            <p:cNvPr id="1144" name="Bild" descr="Bild"/>
            <p:cNvPicPr>
              <a:picLocks noChangeAspect="1"/>
            </p:cNvPicPr>
            <p:nvPr/>
          </p:nvPicPr>
          <p:blipFill>
            <a:blip r:embed="rId3">
              <a:extLst/>
            </a:blip>
            <a:stretch>
              <a:fillRect/>
            </a:stretch>
          </p:blipFill>
          <p:spPr>
            <a:xfrm>
              <a:off x="215900" y="139700"/>
              <a:ext cx="2108200" cy="3263842"/>
            </a:xfrm>
            <a:prstGeom prst="rect">
              <a:avLst/>
            </a:prstGeom>
            <a:ln>
              <a:noFill/>
            </a:ln>
            <a:effectLst/>
          </p:spPr>
        </p:pic>
        <p:pic>
          <p:nvPicPr>
            <p:cNvPr id="1143" name="Bild" descr="Bild"/>
            <p:cNvPicPr>
              <a:picLocks noChangeAspect="0"/>
            </p:cNvPicPr>
            <p:nvPr/>
          </p:nvPicPr>
          <p:blipFill>
            <a:blip r:embed="rId4">
              <a:extLst/>
            </a:blip>
            <a:stretch>
              <a:fillRect/>
            </a:stretch>
          </p:blipFill>
          <p:spPr>
            <a:xfrm>
              <a:off x="0" y="0"/>
              <a:ext cx="2540000" cy="3822642"/>
            </a:xfrm>
            <a:prstGeom prst="rect">
              <a:avLst/>
            </a:prstGeom>
            <a:effectLst/>
          </p:spPr>
        </p:pic>
      </p:grpSp>
      <p:pic>
        <p:nvPicPr>
          <p:cNvPr id="1146" name="003-woman-9.png" descr="003-woman-9.png"/>
          <p:cNvPicPr>
            <a:picLocks noChangeAspect="1"/>
          </p:cNvPicPr>
          <p:nvPr/>
        </p:nvPicPr>
        <p:blipFill>
          <a:blip r:embed="rId5">
            <a:extLst/>
          </a:blip>
          <a:stretch>
            <a:fillRect/>
          </a:stretch>
        </p:blipFill>
        <p:spPr>
          <a:xfrm>
            <a:off x="9522632" y="5211287"/>
            <a:ext cx="2540001" cy="2540001"/>
          </a:xfrm>
          <a:prstGeom prst="rect">
            <a:avLst/>
          </a:prstGeom>
          <a:ln w="12700">
            <a:miter lim="400000"/>
          </a:ln>
        </p:spPr>
      </p:pic>
      <p:sp>
        <p:nvSpPr>
          <p:cNvPr id="1147" name="Angi"/>
          <p:cNvSpPr txBox="1"/>
          <p:nvPr/>
        </p:nvSpPr>
        <p:spPr>
          <a:xfrm>
            <a:off x="10449721" y="7796181"/>
            <a:ext cx="68582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Angi</a:t>
            </a:r>
          </a:p>
        </p:txBody>
      </p:sp>
      <p:sp>
        <p:nvSpPr>
          <p:cNvPr id="1148" name="Hm, aber Judea Pearl hat dafür den Turing Award erhalten."/>
          <p:cNvSpPr/>
          <p:nvPr/>
        </p:nvSpPr>
        <p:spPr>
          <a:xfrm>
            <a:off x="8785679" y="2646147"/>
            <a:ext cx="3596482" cy="2023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 y="0"/>
                </a:moveTo>
                <a:cubicBezTo>
                  <a:pt x="171" y="0"/>
                  <a:pt x="0" y="303"/>
                  <a:pt x="0" y="678"/>
                </a:cubicBezTo>
                <a:lnTo>
                  <a:pt x="0" y="15555"/>
                </a:lnTo>
                <a:cubicBezTo>
                  <a:pt x="0" y="15929"/>
                  <a:pt x="171" y="16233"/>
                  <a:pt x="381" y="16233"/>
                </a:cubicBezTo>
                <a:lnTo>
                  <a:pt x="13405" y="16233"/>
                </a:lnTo>
                <a:lnTo>
                  <a:pt x="14168" y="21600"/>
                </a:lnTo>
                <a:lnTo>
                  <a:pt x="14931" y="16233"/>
                </a:lnTo>
                <a:lnTo>
                  <a:pt x="21219" y="16233"/>
                </a:lnTo>
                <a:cubicBezTo>
                  <a:pt x="21429" y="16233"/>
                  <a:pt x="21600" y="15929"/>
                  <a:pt x="21600" y="15555"/>
                </a:cubicBezTo>
                <a:lnTo>
                  <a:pt x="21600" y="678"/>
                </a:lnTo>
                <a:cubicBezTo>
                  <a:pt x="21600" y="303"/>
                  <a:pt x="21429" y="0"/>
                  <a:pt x="21219" y="0"/>
                </a:cubicBezTo>
                <a:lnTo>
                  <a:pt x="381"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Hm, aber Judea Pearl hat dafür den Turing Award erhalten.</a:t>
            </a:r>
          </a:p>
        </p:txBody>
      </p:sp>
      <p:grpSp>
        <p:nvGrpSpPr>
          <p:cNvPr id="1151" name="Bild"/>
          <p:cNvGrpSpPr/>
          <p:nvPr/>
        </p:nvGrpSpPr>
        <p:grpSpPr>
          <a:xfrm>
            <a:off x="6524066" y="4654532"/>
            <a:ext cx="2681958" cy="3822643"/>
            <a:chOff x="0" y="0"/>
            <a:chExt cx="2681957" cy="3822641"/>
          </a:xfrm>
        </p:grpSpPr>
        <p:pic>
          <p:nvPicPr>
            <p:cNvPr id="1150" name="Bild" descr="Bild"/>
            <p:cNvPicPr>
              <a:picLocks noChangeAspect="1"/>
            </p:cNvPicPr>
            <p:nvPr/>
          </p:nvPicPr>
          <p:blipFill>
            <a:blip r:embed="rId6">
              <a:extLst/>
            </a:blip>
            <a:stretch>
              <a:fillRect/>
            </a:stretch>
          </p:blipFill>
          <p:spPr>
            <a:xfrm>
              <a:off x="215900" y="139700"/>
              <a:ext cx="2250158" cy="3263842"/>
            </a:xfrm>
            <a:prstGeom prst="rect">
              <a:avLst/>
            </a:prstGeom>
            <a:ln>
              <a:noFill/>
            </a:ln>
            <a:effectLst/>
          </p:spPr>
        </p:pic>
        <p:pic>
          <p:nvPicPr>
            <p:cNvPr id="1149" name="Bild" descr="Bild"/>
            <p:cNvPicPr>
              <a:picLocks noChangeAspect="0"/>
            </p:cNvPicPr>
            <p:nvPr/>
          </p:nvPicPr>
          <p:blipFill>
            <a:blip r:embed="rId7">
              <a:extLst/>
            </a:blip>
            <a:stretch>
              <a:fillRect/>
            </a:stretch>
          </p:blipFill>
          <p:spPr>
            <a:xfrm>
              <a:off x="0" y="0"/>
              <a:ext cx="2681958" cy="3822642"/>
            </a:xfrm>
            <a:prstGeom prst="rect">
              <a:avLst/>
            </a:prstGeom>
            <a:effectLst/>
          </p:spPr>
        </p:pic>
      </p:gr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4" name="Einstiegsliteratur"/>
          <p:cNvSpPr txBox="1"/>
          <p:nvPr>
            <p:ph type="body" idx="21"/>
          </p:nvPr>
        </p:nvSpPr>
        <p:spPr>
          <a:prstGeom prst="rect">
            <a:avLst/>
          </a:prstGeom>
        </p:spPr>
        <p:txBody>
          <a:bodyPr/>
          <a:lstStyle/>
          <a:p>
            <a:pPr/>
            <a:r>
              <a:t>Einstiegsliteratur</a:t>
            </a:r>
          </a:p>
        </p:txBody>
      </p:sp>
      <p:sp>
        <p:nvSpPr>
          <p:cNvPr id="1155" name="Wie, lesen?"/>
          <p:cNvSpPr/>
          <p:nvPr/>
        </p:nvSpPr>
        <p:spPr>
          <a:xfrm>
            <a:off x="749135" y="3922073"/>
            <a:ext cx="3433367" cy="1314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2" y="0"/>
                </a:moveTo>
                <a:cubicBezTo>
                  <a:pt x="171" y="0"/>
                  <a:pt x="0" y="448"/>
                  <a:pt x="0" y="998"/>
                </a:cubicBezTo>
                <a:lnTo>
                  <a:pt x="0" y="13539"/>
                </a:lnTo>
                <a:cubicBezTo>
                  <a:pt x="0" y="14089"/>
                  <a:pt x="171" y="14537"/>
                  <a:pt x="382" y="14537"/>
                </a:cubicBezTo>
                <a:lnTo>
                  <a:pt x="5613" y="14537"/>
                </a:lnTo>
                <a:lnTo>
                  <a:pt x="6374" y="21600"/>
                </a:lnTo>
                <a:lnTo>
                  <a:pt x="7138" y="14537"/>
                </a:lnTo>
                <a:lnTo>
                  <a:pt x="21218" y="14537"/>
                </a:lnTo>
                <a:cubicBezTo>
                  <a:pt x="21429" y="14537"/>
                  <a:pt x="21600" y="14089"/>
                  <a:pt x="21600" y="13539"/>
                </a:cubicBezTo>
                <a:lnTo>
                  <a:pt x="21600" y="998"/>
                </a:lnTo>
                <a:cubicBezTo>
                  <a:pt x="21600" y="448"/>
                  <a:pt x="21429" y="0"/>
                  <a:pt x="21218" y="0"/>
                </a:cubicBezTo>
                <a:lnTo>
                  <a:pt x="382" y="0"/>
                </a:lnTo>
                <a:close/>
              </a:path>
            </a:pathLst>
          </a:custGeom>
          <a:solidFill>
            <a:srgbClr val="D5D5D5"/>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r>
              <a:t>Wie, lesen?</a:t>
            </a:r>
          </a:p>
        </p:txBody>
      </p:sp>
      <p:grpSp>
        <p:nvGrpSpPr>
          <p:cNvPr id="1158" name="Gruppieren"/>
          <p:cNvGrpSpPr/>
          <p:nvPr/>
        </p:nvGrpSpPr>
        <p:grpSpPr>
          <a:xfrm>
            <a:off x="432106" y="5196068"/>
            <a:ext cx="2540001" cy="4101694"/>
            <a:chOff x="0" y="0"/>
            <a:chExt cx="2540000" cy="4101693"/>
          </a:xfrm>
        </p:grpSpPr>
        <p:pic>
          <p:nvPicPr>
            <p:cNvPr id="1156" name="013-man-10.png" descr="013-man-10.png"/>
            <p:cNvPicPr>
              <a:picLocks noChangeAspect="1"/>
            </p:cNvPicPr>
            <p:nvPr/>
          </p:nvPicPr>
          <p:blipFill>
            <a:blip r:embed="rId2">
              <a:extLst/>
            </a:blip>
            <a:stretch>
              <a:fillRect/>
            </a:stretch>
          </p:blipFill>
          <p:spPr>
            <a:xfrm>
              <a:off x="0" y="0"/>
              <a:ext cx="2540000" cy="2540000"/>
            </a:xfrm>
            <a:prstGeom prst="rect">
              <a:avLst/>
            </a:prstGeom>
            <a:ln w="12700" cap="flat">
              <a:noFill/>
              <a:miter lim="400000"/>
            </a:ln>
            <a:effectLst/>
          </p:spPr>
        </p:pic>
        <p:sp>
          <p:nvSpPr>
            <p:cNvPr id="1157" name="Don"/>
            <p:cNvSpPr/>
            <p:nvPr/>
          </p:nvSpPr>
          <p:spPr>
            <a:xfrm>
              <a:off x="863473" y="283169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Don</a:t>
              </a:r>
            </a:p>
          </p:txBody>
        </p:sp>
      </p:grpSp>
      <p:sp>
        <p:nvSpPr>
          <p:cNvPr id="1159" name="Elwert, F. (2013). Graphical causal models. In S. Morgan (Ed.), Handbook of causal analysis for social research (pp. 245–273). Springer. https://www.researchgate.net/publication/278717528_Graphical_Causal_Models…"/>
          <p:cNvSpPr txBox="1"/>
          <p:nvPr/>
        </p:nvSpPr>
        <p:spPr>
          <a:xfrm>
            <a:off x="5484611" y="2228274"/>
            <a:ext cx="6657820" cy="4702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190500" indent="-190500" algn="l" defTabSz="457200">
              <a:lnSpc>
                <a:spcPts val="4800"/>
              </a:lnSpc>
              <a:spcBef>
                <a:spcPts val="2400"/>
              </a:spcBef>
              <a:buClr>
                <a:schemeClr val="accent5"/>
              </a:buClr>
              <a:buSzPct val="70000"/>
              <a:buFont typeface="Arial"/>
              <a:buChar char="▶︎"/>
              <a:defRPr sz="2000">
                <a:ln w="0" cap="flat">
                  <a:solidFill>
                    <a:srgbClr val="000000"/>
                  </a:solidFill>
                  <a:prstDash val="solid"/>
                  <a:miter lim="400000"/>
                </a:ln>
                <a:solidFill>
                  <a:srgbClr val="414141"/>
                </a:solidFill>
              </a:defRPr>
            </a:pPr>
            <a:r>
              <a:t>Elwert, F. (2013). Graphical causal models. In S. Morgan (Ed.), </a:t>
            </a:r>
            <a:r>
              <a:rPr i="1"/>
              <a:t>Handbook of causal analysis for social research</a:t>
            </a:r>
            <a:r>
              <a:t> (pp. 245–273). Springer. </a:t>
            </a:r>
            <a:r>
              <a:rPr u="sng">
                <a:solidFill>
                  <a:srgbClr val="0000EE"/>
                </a:solidFill>
                <a:hlinkClick r:id="rId3" invalidUrl="" action="" tgtFrame="" tooltip="" history="1" highlightClick="0" endSnd="0"/>
              </a:rPr>
              <a:t>https://www.researchgate.net/publication/278717528_Graphical_Causal_Models</a:t>
            </a:r>
          </a:p>
          <a:p>
            <a:pPr marL="190500" indent="-190500" algn="l" defTabSz="457200">
              <a:lnSpc>
                <a:spcPts val="4800"/>
              </a:lnSpc>
              <a:spcBef>
                <a:spcPts val="2400"/>
              </a:spcBef>
              <a:buClr>
                <a:schemeClr val="accent5"/>
              </a:buClr>
              <a:buSzPct val="70000"/>
              <a:buFont typeface="Arial"/>
              <a:buChar char="▶︎"/>
              <a:defRPr sz="2000">
                <a:ln w="0" cap="flat">
                  <a:solidFill>
                    <a:srgbClr val="000000"/>
                  </a:solidFill>
                  <a:prstDash val="solid"/>
                  <a:miter lim="400000"/>
                </a:ln>
                <a:solidFill>
                  <a:srgbClr val="414141"/>
                </a:solidFill>
              </a:defRPr>
            </a:pPr>
            <a:r>
              <a:t>Lübke, K., Gehrke, M., Horst, J., &amp; Szepannek, G. (2020). Why We Should Teach Causal Inference: Examples in Linear Regression with Simulated Data. Journal of Statistics Education, 1–17. https://doi.org/10.1080/10691898.2020.1752859</a:t>
            </a:r>
          </a:p>
          <a:p>
            <a:pPr marL="190500" indent="-190500" algn="l" defTabSz="457200">
              <a:lnSpc>
                <a:spcPts val="4800"/>
              </a:lnSpc>
              <a:spcBef>
                <a:spcPts val="2400"/>
              </a:spcBef>
              <a:buClr>
                <a:schemeClr val="accent5"/>
              </a:buClr>
              <a:buSzPct val="70000"/>
              <a:buFont typeface="Arial"/>
              <a:buChar char="▶︎"/>
              <a:defRPr sz="2000">
                <a:ln w="0" cap="flat">
                  <a:solidFill>
                    <a:srgbClr val="000000"/>
                  </a:solidFill>
                  <a:prstDash val="solid"/>
                  <a:miter lim="400000"/>
                </a:ln>
                <a:solidFill>
                  <a:srgbClr val="414141"/>
                </a:solidFill>
              </a:defRPr>
            </a:pPr>
            <a:r>
              <a:t>Rohrer, J. M. (2018). Thinking Clearly About Correlations and Causation: Graphical Causal Models for Observational Data. </a:t>
            </a:r>
            <a:r>
              <a:rPr i="1"/>
              <a:t>Advances in Methods and Practices in Psychological Science</a:t>
            </a:r>
            <a:r>
              <a:t>, </a:t>
            </a:r>
            <a:r>
              <a:rPr i="1"/>
              <a:t>1</a:t>
            </a:r>
            <a:r>
              <a:t>(1), 27–42. </a:t>
            </a:r>
            <a:r>
              <a:rPr u="sng">
                <a:solidFill>
                  <a:srgbClr val="0000EE"/>
                </a:solidFill>
                <a:hlinkClick r:id="rId4" invalidUrl="" action="" tgtFrame="" tooltip="" history="1" highlightClick="0" endSnd="0"/>
              </a:rPr>
              <a:t>https://doi.org/10.1177/2515245917745629</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2" name="Literaturverzeichnis"/>
          <p:cNvSpPr txBox="1"/>
          <p:nvPr>
            <p:ph type="body" idx="21"/>
          </p:nvPr>
        </p:nvSpPr>
        <p:spPr>
          <a:prstGeom prst="rect">
            <a:avLst/>
          </a:prstGeom>
        </p:spPr>
        <p:txBody>
          <a:bodyPr/>
          <a:lstStyle/>
          <a:p>
            <a:pPr/>
            <a:r>
              <a:t>Literaturverzeichnis</a:t>
            </a:r>
          </a:p>
        </p:txBody>
      </p:sp>
      <p:sp>
        <p:nvSpPr>
          <p:cNvPr id="1163" name="Corvetti, C. (2006). Saratoga Houses. https://rdrr.io/cran/mosaicData/…"/>
          <p:cNvSpPr txBox="1"/>
          <p:nvPr>
            <p:ph type="body" idx="22"/>
          </p:nvPr>
        </p:nvSpPr>
        <p:spPr>
          <a:prstGeom prst="rect">
            <a:avLst/>
          </a:prstGeom>
        </p:spPr>
        <p:txBody>
          <a:bodyPr/>
          <a:lstStyle/>
          <a:p>
            <a:pPr marL="93980" marR="93980" indent="0" defTabSz="962355">
              <a:spcBef>
                <a:spcPts val="700"/>
              </a:spcBef>
              <a:buClrTx/>
              <a:buSzTx/>
              <a:buFontTx/>
              <a:buNone/>
              <a:defRPr sz="1776"/>
            </a:pPr>
            <a:r>
              <a:t>Corvetti, C. (2006). Saratoga Houses. https://rdrr.io/cran/mosaicData/ </a:t>
            </a:r>
          </a:p>
          <a:p>
            <a:pPr marL="93980" marR="93980" indent="0" defTabSz="962355">
              <a:spcBef>
                <a:spcPts val="700"/>
              </a:spcBef>
              <a:buClrTx/>
              <a:buSzTx/>
              <a:buFontTx/>
              <a:buNone/>
              <a:defRPr sz="1776"/>
            </a:pPr>
            <a:r>
              <a:t>Dablander, F. (2020). An Introduction to Causal Inference [Preprint]. PsyArXiv. https://doi.org/10.31234/osf.io/b3fkw </a:t>
            </a:r>
          </a:p>
          <a:p>
            <a:pPr marL="93980" marR="93980" indent="0" defTabSz="962355">
              <a:spcBef>
                <a:spcPts val="700"/>
              </a:spcBef>
              <a:buClrTx/>
              <a:buSzTx/>
              <a:buFontTx/>
              <a:buNone/>
              <a:defRPr sz="1776"/>
            </a:pPr>
            <a:r>
              <a:t>Dedering, U. (2010). Map of the USA [Map]. https://en.wikipedia.org/wiki/Saratoga_Springs,_New_York#/media/File:Usa_edcp_relief_location_map.png </a:t>
            </a:r>
          </a:p>
          <a:p>
            <a:pPr marL="93980" marR="93980" indent="0" defTabSz="962355">
              <a:spcBef>
                <a:spcPts val="700"/>
              </a:spcBef>
              <a:buClrTx/>
              <a:buSzTx/>
              <a:buFontTx/>
              <a:buNone/>
              <a:defRPr sz="1776"/>
            </a:pPr>
            <a:r>
              <a:t>Elwert, F. (2013). Graphical causal models. In S. Morgan (Ed.), Handbook of causal analysis for social research (pp. 245–273). Springer. https:// www.researchgate.net/publication/278717528_Graphical_Causal_Models </a:t>
            </a:r>
          </a:p>
          <a:p>
            <a:pPr marL="93980" marR="93980" indent="0" defTabSz="962355">
              <a:spcBef>
                <a:spcPts val="700"/>
              </a:spcBef>
              <a:buClrTx/>
              <a:buSzTx/>
              <a:buFontTx/>
              <a:buNone/>
              <a:defRPr sz="1776"/>
            </a:pPr>
            <a:r>
              <a:t>Hernán, M. A., Hsu, J., &amp; Healy, B. (2019). A Second Chance to Get Causal Inference Right: A Classiﬁcation of Data Science Tasks. Chance, 32(1), 42–49. https:// doi.org/10.1080/09332480.2019.1579578 </a:t>
            </a:r>
          </a:p>
          <a:p>
            <a:pPr marL="93980" marR="93980" indent="0" defTabSz="962355">
              <a:spcBef>
                <a:spcPts val="700"/>
              </a:spcBef>
              <a:buClrTx/>
              <a:buSzTx/>
              <a:buFontTx/>
              <a:buNone/>
              <a:defRPr sz="1776"/>
            </a:pPr>
            <a:r>
              <a:t>item2101. (2020). Avatar Icon Pack [Icon]. www.ﬂaticon.com. https://www.ﬂaticon.com/packs/avatar-14?k=1587995971688 Lübke, K. (2020, February). Introduction to Causal Inference. Dozententage der FOM, Essen.</a:t>
            </a:r>
          </a:p>
          <a:p>
            <a:pPr marL="93980" marR="93980" indent="0" defTabSz="962355">
              <a:spcBef>
                <a:spcPts val="700"/>
              </a:spcBef>
              <a:buClrTx/>
              <a:buSzTx/>
              <a:buFontTx/>
              <a:buNone/>
              <a:defRPr sz="1776"/>
            </a:pPr>
            <a:r>
              <a:t>Lübke, K., Gehrke, M., Horst, J., &amp; Szepannek, G. (2020). Why We Should Teach Causal Inference: Examples in Linear Regression with Simulated Data. Journal of Statistics Education, 1–17. https://doi.org/10.1080/10691898.2020.1752859 </a:t>
            </a:r>
          </a:p>
          <a:p>
            <a:pPr marL="93980" marR="93980" indent="0" defTabSz="962355">
              <a:spcBef>
                <a:spcPts val="700"/>
              </a:spcBef>
              <a:buClrTx/>
              <a:buSzTx/>
              <a:buFontTx/>
              <a:buNone/>
              <a:defRPr sz="1776"/>
            </a:pPr>
            <a:r>
              <a:t>Pearl, J. (2009). Causality. Cambridge university press.</a:t>
            </a:r>
          </a:p>
          <a:p>
            <a:pPr marL="93980" marR="93980" indent="0" defTabSz="962355">
              <a:spcBef>
                <a:spcPts val="700"/>
              </a:spcBef>
              <a:buClrTx/>
              <a:buSzTx/>
              <a:buFontTx/>
              <a:buNone/>
              <a:defRPr sz="1776"/>
            </a:pPr>
            <a:r>
              <a:t>Pearl, J., Glymour, M., &amp; Jewell, N. P. (2016). Causal inference in statistics: A primer. Wiley.</a:t>
            </a:r>
          </a:p>
          <a:p>
            <a:pPr marL="93980" marR="93980" indent="0" defTabSz="962355">
              <a:spcBef>
                <a:spcPts val="700"/>
              </a:spcBef>
              <a:buClrTx/>
              <a:buSzTx/>
              <a:buFontTx/>
              <a:buNone/>
              <a:defRPr sz="1776"/>
            </a:pPr>
            <a:r>
              <a:t>Pearl, J., &amp; Mackenzie, D. (2018). The book of why: The new science of cause and effect (First edition). Basic Books.</a:t>
            </a:r>
          </a:p>
          <a:p>
            <a:pPr marL="93980" marR="93980" indent="0" defTabSz="962355">
              <a:spcBef>
                <a:spcPts val="700"/>
              </a:spcBef>
              <a:buClrTx/>
              <a:buSzTx/>
              <a:buFontTx/>
              <a:buNone/>
              <a:defRPr sz="1776"/>
            </a:pPr>
            <a:r>
              <a:t>Rohrer, J. M. (2018). Thinking Clearly About Correlations and Causation: Graphical Causal Models for Observational Data. Advances in Methods and Practices in Psychological Science, 1(1), 27–42. </a:t>
            </a:r>
            <a:r>
              <a:rPr u="sng">
                <a:solidFill>
                  <a:srgbClr val="0070C0"/>
                </a:solidFill>
                <a:uFill>
                  <a:solidFill>
                    <a:srgbClr val="0070C0"/>
                  </a:solidFill>
                </a:uFill>
                <a:hlinkClick r:id="rId2" invalidUrl="" action="" tgtFrame="" tooltip="" history="1" highlightClick="0" endSnd="0"/>
              </a:rPr>
              <a:t>https://doi.org/10.1177/2515245917745629</a:t>
            </a:r>
          </a:p>
          <a:p>
            <a:pPr marL="93980" marR="93980" indent="0" defTabSz="962355">
              <a:spcBef>
                <a:spcPts val="700"/>
              </a:spcBef>
              <a:buClrTx/>
              <a:buSzTx/>
              <a:buFontTx/>
              <a:buNone/>
              <a:defRPr sz="1776"/>
            </a:pPr>
            <a:r>
              <a:t>Shmueli, G. (2010). To Explain or to Predict? Statistical Science, 25(3), 289–310. https://doi.org/10.1214/10-STS330 </a:t>
            </a:r>
          </a:p>
          <a:p>
            <a:pPr marL="93980" marR="93980" indent="0" defTabSz="962355">
              <a:spcBef>
                <a:spcPts val="700"/>
              </a:spcBef>
              <a:buClrTx/>
              <a:buSzTx/>
              <a:buFontTx/>
              <a:buNone/>
              <a:defRPr sz="1776"/>
            </a:pPr>
            <a:r>
              <a:t>UpstateNYer. (2009). Saratoga County, New York, USA,. https://en.wikipedia.org/wiki/Saratoga_Springs,_New_York#/media/File:Downtown_Saratoga_Springs.jpg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